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2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1.xml" ContentType="application/vnd.openxmlformats-officedocument.drawingml.chartshapes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drawings/drawing2.xml" ContentType="application/vnd.openxmlformats-officedocument.drawingml.chartshapes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17.xml" ContentType="application/vnd.openxmlformats-officedocument.presentationml.tags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61" r:id="rId2"/>
    <p:sldId id="269" r:id="rId3"/>
    <p:sldId id="316" r:id="rId4"/>
    <p:sldId id="271" r:id="rId5"/>
    <p:sldId id="278" r:id="rId6"/>
    <p:sldId id="308" r:id="rId7"/>
    <p:sldId id="306" r:id="rId8"/>
    <p:sldId id="274" r:id="rId9"/>
    <p:sldId id="280" r:id="rId10"/>
    <p:sldId id="281" r:id="rId11"/>
    <p:sldId id="283" r:id="rId12"/>
    <p:sldId id="284" r:id="rId13"/>
    <p:sldId id="289" r:id="rId14"/>
    <p:sldId id="282" r:id="rId15"/>
    <p:sldId id="285" r:id="rId16"/>
    <p:sldId id="287" r:id="rId17"/>
    <p:sldId id="279" r:id="rId18"/>
    <p:sldId id="268" r:id="rId19"/>
    <p:sldId id="303" r:id="rId20"/>
    <p:sldId id="304" r:id="rId21"/>
    <p:sldId id="31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029293FD-00D1-4309-92BC-0726DCF417FB}">
          <p14:sldIdLst>
            <p14:sldId id="261"/>
            <p14:sldId id="269"/>
            <p14:sldId id="316"/>
            <p14:sldId id="271"/>
            <p14:sldId id="278"/>
            <p14:sldId id="308"/>
            <p14:sldId id="306"/>
            <p14:sldId id="274"/>
            <p14:sldId id="280"/>
            <p14:sldId id="281"/>
            <p14:sldId id="283"/>
            <p14:sldId id="284"/>
            <p14:sldId id="289"/>
            <p14:sldId id="282"/>
            <p14:sldId id="285"/>
            <p14:sldId id="287"/>
            <p14:sldId id="279"/>
            <p14:sldId id="268"/>
          </p14:sldIdLst>
        </p14:section>
        <p14:section name="supplementary" id="{12D1476E-5FDC-4DA6-9DE5-FF168E4B99D4}">
          <p14:sldIdLst>
            <p14:sldId id="303"/>
            <p14:sldId id="304"/>
            <p14:sldId id="31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태현" initials="김" lastIdx="3" clrIdx="0">
    <p:extLst>
      <p:ext uri="{19B8F6BF-5375-455C-9EA6-DF929625EA0E}">
        <p15:presenceInfo xmlns:p15="http://schemas.microsoft.com/office/powerpoint/2012/main" userId="S-1-5-21-1410642915-556513009-2780441384-100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FAF"/>
    <a:srgbClr val="FFDDDD"/>
    <a:srgbClr val="4472C4"/>
    <a:srgbClr val="DAE3F3"/>
    <a:srgbClr val="305598"/>
    <a:srgbClr val="00823B"/>
    <a:srgbClr val="9CB4E0"/>
    <a:srgbClr val="FFEBAB"/>
    <a:srgbClr val="B88C00"/>
    <a:srgbClr val="BCCC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53" autoAdjust="0"/>
    <p:restoredTop sz="79112" autoAdjust="0"/>
  </p:normalViewPr>
  <p:slideViewPr>
    <p:cSldViewPr snapToGrid="0" snapToObjects="1">
      <p:cViewPr varScale="1">
        <p:scale>
          <a:sx n="84" d="100"/>
          <a:sy n="84" d="100"/>
        </p:scale>
        <p:origin x="1050" y="9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NULL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NULL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NULL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NULL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oleObject" Target="NULL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NULL" TargetMode="Externa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chartUserShapes" Target="../drawings/drawing1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aehyunKim\Desktop\MoNDE-local\monde_data_asplos.xlsx" TargetMode="Externa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chartUserShapes" Target="../drawings/drawing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399834426695896"/>
          <c:y val="5.0925925925925923E-2"/>
          <c:w val="0.82611273000359808"/>
          <c:h val="0.75210629921259842"/>
        </c:manualLayout>
      </c:layout>
      <c:scatterChart>
        <c:scatterStyle val="lineMarker"/>
        <c:varyColors val="0"/>
        <c:ser>
          <c:idx val="0"/>
          <c:order val="0"/>
          <c:tx>
            <c:strRef>
              <c:f>'model size'!$F$64</c:f>
              <c:strCache>
                <c:ptCount val="1"/>
                <c:pt idx="0">
                  <c:v>Models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square"/>
            <c:size val="13"/>
            <c:spPr>
              <a:solidFill>
                <a:srgbClr val="FF9B9B"/>
              </a:solidFill>
              <a:ln w="19050">
                <a:solidFill>
                  <a:schemeClr val="tx1"/>
                </a:solidFill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D2D341F0-95ED-479C-9092-E267E135FC35}" type="CELLRANGE">
                      <a:rPr lang="ko-KR" altLang="en-US"/>
                      <a:pPr/>
                      <a:t>[CELLRANGE]</a:t>
                    </a:fld>
                    <a:endParaRPr lang="ko-KR" altLang="en-US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C5E8-4D47-B8FD-4A5242449D6C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F2F5C5A3-72F3-4D7D-9778-3D5BBE55C8B5}" type="CELLRANGE">
                      <a:rPr lang="en-US" altLang="ko-KR"/>
                      <a:pPr/>
                      <a:t>[CELLRANGE]</a:t>
                    </a:fld>
                    <a:endParaRPr lang="ko-KR" altLang="en-US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1-C5E8-4D47-B8FD-4A5242449D6C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334A17A8-1ED6-4AAD-BC35-F2A0514A9B41}" type="CELLRANGE">
                      <a:rPr lang="ko-KR" altLang="en-US"/>
                      <a:pPr/>
                      <a:t>[CELLRANGE]</a:t>
                    </a:fld>
                    <a:endParaRPr lang="ko-KR" altLang="en-US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C5E8-4D47-B8FD-4A5242449D6C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53BF758A-A21A-4E43-B523-270C7076CE06}" type="CELLRANGE">
                      <a:rPr lang="ko-KR" altLang="en-US"/>
                      <a:pPr/>
                      <a:t>[CELLRANGE]</a:t>
                    </a:fld>
                    <a:endParaRPr lang="ko-KR" altLang="en-US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C5E8-4D47-B8FD-4A5242449D6C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7192A10B-4A4E-4272-8F02-48ABD2B693F6}" type="CELLRANGE">
                      <a:rPr lang="ko-KR" altLang="en-US"/>
                      <a:pPr/>
                      <a:t>[CELLRANGE]</a:t>
                    </a:fld>
                    <a:endParaRPr lang="ko-KR" altLang="en-US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C5E8-4D47-B8FD-4A5242449D6C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5E8-4D47-B8FD-4A5242449D6C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4A552436-B308-4707-8FE2-B03F144EAAB3}" type="CELLRANGE">
                      <a:rPr lang="en-US" altLang="ko-KR"/>
                      <a:pPr/>
                      <a:t>[CELLRANGE]</a:t>
                    </a:fld>
                    <a:endParaRPr lang="ko-KR" altLang="en-US"/>
                  </a:p>
                </c:rich>
              </c:tx>
              <c:dLblPos val="l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C5E8-4D47-B8FD-4A5242449D6C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5E8-4D47-B8FD-4A5242449D6C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5E8-4D47-B8FD-4A5242449D6C}"/>
                </c:ext>
              </c:extLst>
            </c:dLbl>
            <c:dLbl>
              <c:idx val="9"/>
              <c:tx>
                <c:rich>
                  <a:bodyPr/>
                  <a:lstStyle/>
                  <a:p>
                    <a:fld id="{C7E8F011-283F-4EA1-8437-936B34DA2FF6}" type="CELLRANGE">
                      <a:rPr lang="ko-KR" altLang="en-US"/>
                      <a:pPr/>
                      <a:t>[CELLRANGE]</a:t>
                    </a:fld>
                    <a:endParaRPr lang="ko-KR" altLang="en-US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9-C5E8-4D47-B8FD-4A5242449D6C}"/>
                </c:ext>
              </c:extLst>
            </c:dLbl>
            <c:dLbl>
              <c:idx val="10"/>
              <c:tx>
                <c:rich>
                  <a:bodyPr/>
                  <a:lstStyle/>
                  <a:p>
                    <a:fld id="{0A0C9575-AA17-4841-83C4-6796799449C8}" type="CELLRANGE">
                      <a:rPr lang="ko-KR" altLang="en-US"/>
                      <a:pPr/>
                      <a:t>[CELLRANGE]</a:t>
                    </a:fld>
                    <a:endParaRPr lang="ko-KR" altLang="en-US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A-C5E8-4D47-B8FD-4A5242449D6C}"/>
                </c:ext>
              </c:extLst>
            </c:dLbl>
            <c:dLbl>
              <c:idx val="11"/>
              <c:tx>
                <c:rich>
                  <a:bodyPr/>
                  <a:lstStyle/>
                  <a:p>
                    <a:fld id="{A1A9C073-A517-4786-AD89-FF16DCFFB238}" type="CELLRANGE">
                      <a:rPr lang="en-US" altLang="ko-KR"/>
                      <a:pPr/>
                      <a:t>[CELLRANGE]</a:t>
                    </a:fld>
                    <a:endParaRPr lang="ko-KR" altLang="en-US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B-C5E8-4D47-B8FD-4A5242449D6C}"/>
                </c:ext>
              </c:extLst>
            </c:dLbl>
            <c:dLbl>
              <c:idx val="12"/>
              <c:tx>
                <c:rich>
                  <a:bodyPr/>
                  <a:lstStyle/>
                  <a:p>
                    <a:fld id="{BBDEC3C7-045D-4B4B-87D6-758AB36449A6}" type="CELLRANGE">
                      <a:rPr lang="en-US" altLang="ko-KR"/>
                      <a:pPr/>
                      <a:t>[CELLRANGE]</a:t>
                    </a:fld>
                    <a:endParaRPr lang="ko-KR" altLang="en-US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C-C5E8-4D47-B8FD-4A5242449D6C}"/>
                </c:ext>
              </c:extLst>
            </c:dLbl>
            <c:dLbl>
              <c:idx val="13"/>
              <c:tx>
                <c:rich>
                  <a:bodyPr/>
                  <a:lstStyle/>
                  <a:p>
                    <a:fld id="{5B387EDA-72C6-4944-B5D9-045055460F18}" type="CELLRANGE">
                      <a:rPr lang="en-US" altLang="ko-KR"/>
                      <a:pPr/>
                      <a:t>[CELLRANGE]</a:t>
                    </a:fld>
                    <a:endParaRPr lang="ko-KR" altLang="en-US"/>
                  </a:p>
                </c:rich>
              </c:tx>
              <c:dLblPos val="l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D-C5E8-4D47-B8FD-4A5242449D6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rgbClr val="C00000"/>
                    </a:solidFill>
                    <a:latin typeface="Franklin Gothic Book" panose="020B0503020102020204" pitchFamily="34" charset="0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'model size'!$A$65:$A$78</c:f>
              <c:numCache>
                <c:formatCode>General</c:formatCode>
                <c:ptCount val="14"/>
                <c:pt idx="0">
                  <c:v>2018.1</c:v>
                </c:pt>
                <c:pt idx="1">
                  <c:v>2018.9</c:v>
                </c:pt>
                <c:pt idx="2">
                  <c:v>2019.1</c:v>
                </c:pt>
                <c:pt idx="3">
                  <c:v>2019.9</c:v>
                </c:pt>
                <c:pt idx="4">
                  <c:v>2020.4</c:v>
                </c:pt>
                <c:pt idx="5">
                  <c:v>2021.8</c:v>
                </c:pt>
                <c:pt idx="6">
                  <c:v>2022.1</c:v>
                </c:pt>
                <c:pt idx="7">
                  <c:v>2022.1</c:v>
                </c:pt>
                <c:pt idx="8">
                  <c:v>2022.1</c:v>
                </c:pt>
                <c:pt idx="9">
                  <c:v>2022.5</c:v>
                </c:pt>
                <c:pt idx="10">
                  <c:v>2022.5</c:v>
                </c:pt>
                <c:pt idx="11">
                  <c:v>2023.25</c:v>
                </c:pt>
                <c:pt idx="12">
                  <c:v>2023.9166666666667</c:v>
                </c:pt>
                <c:pt idx="13">
                  <c:v>2024.25</c:v>
                </c:pt>
              </c:numCache>
            </c:numRef>
          </c:xVal>
          <c:yVal>
            <c:numRef>
              <c:f>'model size'!$F$65:$F$78</c:f>
              <c:numCache>
                <c:formatCode>General</c:formatCode>
                <c:ptCount val="14"/>
                <c:pt idx="0">
                  <c:v>110</c:v>
                </c:pt>
                <c:pt idx="1">
                  <c:v>340</c:v>
                </c:pt>
                <c:pt idx="2">
                  <c:v>1500</c:v>
                </c:pt>
                <c:pt idx="3">
                  <c:v>11000</c:v>
                </c:pt>
                <c:pt idx="4">
                  <c:v>175000</c:v>
                </c:pt>
                <c:pt idx="5">
                  <c:v>530000</c:v>
                </c:pt>
                <c:pt idx="6">
                  <c:v>26000</c:v>
                </c:pt>
                <c:pt idx="7">
                  <c:v>395000</c:v>
                </c:pt>
                <c:pt idx="8">
                  <c:v>1571000</c:v>
                </c:pt>
                <c:pt idx="9">
                  <c:v>54000</c:v>
                </c:pt>
                <c:pt idx="10">
                  <c:v>1200000</c:v>
                </c:pt>
                <c:pt idx="11">
                  <c:v>1760000</c:v>
                </c:pt>
                <c:pt idx="12">
                  <c:v>90000</c:v>
                </c:pt>
                <c:pt idx="13">
                  <c:v>317000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'model size'!$E$65:$E$78</c15:f>
                <c15:dlblRangeCache>
                  <c:ptCount val="14"/>
                  <c:pt idx="0">
                    <c:v>GPT</c:v>
                  </c:pt>
                  <c:pt idx="1">
                    <c:v>BERT</c:v>
                  </c:pt>
                  <c:pt idx="2">
                    <c:v>GPT-2</c:v>
                  </c:pt>
                  <c:pt idx="3">
                    <c:v>T5</c:v>
                  </c:pt>
                  <c:pt idx="4">
                    <c:v>GPT-3</c:v>
                  </c:pt>
                  <c:pt idx="5">
                    <c:v>Megatron-Turing</c:v>
                  </c:pt>
                  <c:pt idx="6">
                    <c:v>Switch-L</c:v>
                  </c:pt>
                  <c:pt idx="7">
                    <c:v>Switch-XXL</c:v>
                  </c:pt>
                  <c:pt idx="8">
                    <c:v>Switch-C</c:v>
                  </c:pt>
                  <c:pt idx="9">
                    <c:v>NLLB-MoE</c:v>
                  </c:pt>
                  <c:pt idx="10">
                    <c:v>GLaM</c:v>
                  </c:pt>
                  <c:pt idx="11">
                    <c:v>GPT-4(*)</c:v>
                  </c:pt>
                  <c:pt idx="12">
                    <c:v>Mixtral</c:v>
                  </c:pt>
                  <c:pt idx="13">
                    <c:v>Grok-1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E-C5E8-4D47-B8FD-4A5242449D6C}"/>
            </c:ext>
          </c:extLst>
        </c:ser>
        <c:ser>
          <c:idx val="1"/>
          <c:order val="1"/>
          <c:tx>
            <c:strRef>
              <c:f>'model size'!$B$80</c:f>
              <c:strCache>
                <c:ptCount val="1"/>
                <c:pt idx="0">
                  <c:v>GPU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diamond"/>
            <c:size val="15"/>
            <c:spPr>
              <a:solidFill>
                <a:schemeClr val="bg1">
                  <a:lumMod val="75000"/>
                </a:schemeClr>
              </a:solidFill>
              <a:ln w="19050">
                <a:solidFill>
                  <a:schemeClr val="tx1"/>
                </a:solidFill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2846B7AB-1571-4B5C-B716-C48C4DD573AB}" type="CELLRANGE">
                      <a:rPr lang="ko-KR" altLang="en-US"/>
                      <a:pPr/>
                      <a:t>[CELLRANGE]</a:t>
                    </a:fld>
                    <a:endParaRPr lang="ko-KR" altLang="en-US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F-C5E8-4D47-B8FD-4A5242449D6C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5E8-4D47-B8FD-4A5242449D6C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5E8-4D47-B8FD-4A5242449D6C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F6F74B2E-F27C-43AC-8588-AC57C531D445}" type="CELLRANGE">
                      <a:rPr lang="ko-KR" altLang="en-US"/>
                      <a:pPr/>
                      <a:t>[CELLRANGE]</a:t>
                    </a:fld>
                    <a:endParaRPr lang="ko-KR" altLang="en-US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2-C5E8-4D47-B8FD-4A5242449D6C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5E8-4D47-B8FD-4A5242449D6C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0A7E5A02-DF0C-40DE-A734-9BE92BEF2DF7}" type="CELLRANGE">
                      <a:rPr lang="en-US" altLang="ko-KR"/>
                      <a:pPr/>
                      <a:t>[CELLRANGE]</a:t>
                    </a:fld>
                    <a:endParaRPr lang="ko-KR" alt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4-C5E8-4D47-B8FD-4A5242449D6C}"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5E8-4D47-B8FD-4A5242449D6C}"/>
                </c:ext>
              </c:extLst>
            </c:dLbl>
            <c:dLbl>
              <c:idx val="7"/>
              <c:tx>
                <c:rich>
                  <a:bodyPr/>
                  <a:lstStyle/>
                  <a:p>
                    <a:fld id="{F9A96D08-2E66-4170-A819-896D65AB371C}" type="CELLRANGE">
                      <a:rPr lang="en-US" altLang="ko-KR"/>
                      <a:pPr/>
                      <a:t>[CELLRANGE]</a:t>
                    </a:fld>
                    <a:endParaRPr lang="ko-KR" alt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6-C5E8-4D47-B8FD-4A5242449D6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ysClr val="windowText" lastClr="000000"/>
                    </a:solidFill>
                    <a:latin typeface="Franklin Gothic Book" panose="020B0503020102020204" pitchFamily="34" charset="0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'model size'!$A$81:$A$88</c:f>
              <c:numCache>
                <c:formatCode>General</c:formatCode>
                <c:ptCount val="8"/>
                <c:pt idx="0">
                  <c:v>2017.4166666666667</c:v>
                </c:pt>
                <c:pt idx="1">
                  <c:v>2018.25</c:v>
                </c:pt>
                <c:pt idx="2">
                  <c:v>2018.6666666666667</c:v>
                </c:pt>
                <c:pt idx="3">
                  <c:v>2020.4166666666667</c:v>
                </c:pt>
                <c:pt idx="4">
                  <c:v>2020.8333333333333</c:v>
                </c:pt>
                <c:pt idx="5">
                  <c:v>2022.25</c:v>
                </c:pt>
                <c:pt idx="6">
                  <c:v>2022.9166666666667</c:v>
                </c:pt>
                <c:pt idx="7">
                  <c:v>2024.4166666666667</c:v>
                </c:pt>
              </c:numCache>
            </c:numRef>
          </c:xVal>
          <c:yVal>
            <c:numRef>
              <c:f>'model size'!$D$81:$D$88</c:f>
              <c:numCache>
                <c:formatCode>General</c:formatCode>
                <c:ptCount val="8"/>
                <c:pt idx="0">
                  <c:v>8000</c:v>
                </c:pt>
                <c:pt idx="1">
                  <c:v>8000</c:v>
                </c:pt>
                <c:pt idx="2">
                  <c:v>12000</c:v>
                </c:pt>
                <c:pt idx="3">
                  <c:v>20000</c:v>
                </c:pt>
                <c:pt idx="4">
                  <c:v>12000</c:v>
                </c:pt>
                <c:pt idx="5">
                  <c:v>20000</c:v>
                </c:pt>
                <c:pt idx="6">
                  <c:v>12000</c:v>
                </c:pt>
                <c:pt idx="7">
                  <c:v>35250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'model size'!$B$81:$B$88</c15:f>
                <c15:dlblRangeCache>
                  <c:ptCount val="8"/>
                  <c:pt idx="0">
                    <c:v>V100</c:v>
                  </c:pt>
                  <c:pt idx="1">
                    <c:v>GV100</c:v>
                  </c:pt>
                  <c:pt idx="2">
                    <c:v>RTX8000</c:v>
                  </c:pt>
                  <c:pt idx="3">
                    <c:v>A100</c:v>
                  </c:pt>
                  <c:pt idx="4">
                    <c:v>A6000</c:v>
                  </c:pt>
                  <c:pt idx="5">
                    <c:v>H100</c:v>
                  </c:pt>
                  <c:pt idx="6">
                    <c:v>RTX6000</c:v>
                  </c:pt>
                  <c:pt idx="7">
                    <c:v>H200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17-C5E8-4D47-B8FD-4A5242449D6C}"/>
            </c:ext>
          </c:extLst>
        </c:ser>
        <c:ser>
          <c:idx val="2"/>
          <c:order val="2"/>
          <c:tx>
            <c:strRef>
              <c:f>'model size'!$J$81</c:f>
              <c:strCache>
                <c:ptCount val="1"/>
                <c:pt idx="0">
                  <c:v>label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none"/>
          </c:marker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10</a:t>
                    </a:r>
                    <a:r>
                      <a:rPr lang="en-US" baseline="30000"/>
                      <a:t>2</a:t>
                    </a:r>
                    <a:endParaRPr lang="en-US" baseline="30000" dirty="0"/>
                  </a:p>
                </c:rich>
              </c:tx>
              <c:dLblPos val="l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18-C5E8-4D47-B8FD-4A5242449D6C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/>
                      <a:t>10</a:t>
                    </a:r>
                    <a:r>
                      <a:rPr lang="en-US" baseline="30000"/>
                      <a:t>3</a:t>
                    </a:r>
                    <a:endParaRPr lang="en-US" baseline="30000" dirty="0"/>
                  </a:p>
                </c:rich>
              </c:tx>
              <c:dLblPos val="l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19-C5E8-4D47-B8FD-4A5242449D6C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/>
                      <a:t>10</a:t>
                    </a:r>
                    <a:r>
                      <a:rPr lang="en-US" baseline="30000"/>
                      <a:t>4</a:t>
                    </a:r>
                    <a:endParaRPr lang="en-US" baseline="30000" dirty="0"/>
                  </a:p>
                </c:rich>
              </c:tx>
              <c:dLblPos val="l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1A-C5E8-4D47-B8FD-4A5242449D6C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/>
                      <a:t>10</a:t>
                    </a:r>
                    <a:r>
                      <a:rPr lang="en-US" baseline="30000"/>
                      <a:t>5</a:t>
                    </a:r>
                    <a:endParaRPr lang="en-US" baseline="30000" dirty="0"/>
                  </a:p>
                </c:rich>
              </c:tx>
              <c:dLblPos val="l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1B-C5E8-4D47-B8FD-4A5242449D6C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r>
                      <a:rPr lang="en-US"/>
                      <a:t>10</a:t>
                    </a:r>
                    <a:r>
                      <a:rPr lang="en-US" baseline="30000"/>
                      <a:t>6</a:t>
                    </a:r>
                    <a:endParaRPr lang="en-US" baseline="30000" dirty="0"/>
                  </a:p>
                </c:rich>
              </c:tx>
              <c:dLblPos val="l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1C-C5E8-4D47-B8FD-4A5242449D6C}"/>
                </c:ext>
              </c:extLst>
            </c:dLbl>
            <c:numFmt formatCode="@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Franklin Gothic Book" panose="020B0503020102020204" pitchFamily="34" charset="0"/>
                    <a:ea typeface="+mn-ea"/>
                    <a:cs typeface="+mn-cs"/>
                  </a:defRPr>
                </a:pPr>
                <a:endParaRPr lang="ko-KR"/>
              </a:p>
            </c:txPr>
            <c:dLblPos val="l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'model size'!$H$82:$H$86</c:f>
              <c:numCache>
                <c:formatCode>General</c:formatCode>
                <c:ptCount val="5"/>
                <c:pt idx="0">
                  <c:v>2017</c:v>
                </c:pt>
                <c:pt idx="1">
                  <c:v>2017</c:v>
                </c:pt>
                <c:pt idx="2">
                  <c:v>2017</c:v>
                </c:pt>
                <c:pt idx="3">
                  <c:v>2017</c:v>
                </c:pt>
                <c:pt idx="4">
                  <c:v>2017</c:v>
                </c:pt>
              </c:numCache>
            </c:numRef>
          </c:xVal>
          <c:yVal>
            <c:numRef>
              <c:f>'model size'!$I$82:$I$86</c:f>
              <c:numCache>
                <c:formatCode>0.00E+00</c:formatCode>
                <c:ptCount val="5"/>
                <c:pt idx="0">
                  <c:v>100</c:v>
                </c:pt>
                <c:pt idx="1">
                  <c:v>1000</c:v>
                </c:pt>
                <c:pt idx="2">
                  <c:v>10000</c:v>
                </c:pt>
                <c:pt idx="3">
                  <c:v>100000</c:v>
                </c:pt>
                <c:pt idx="4">
                  <c:v>1000000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D-C5E8-4D47-B8FD-4A5242449D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99549215"/>
        <c:axId val="771375551"/>
      </c:scatterChart>
      <c:valAx>
        <c:axId val="799549215"/>
        <c:scaling>
          <c:orientation val="minMax"/>
          <c:min val="2017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Franklin Gothic Book" panose="020B0503020102020204" pitchFamily="34" charset="0"/>
                    <a:ea typeface="+mn-ea"/>
                    <a:cs typeface="+mn-cs"/>
                  </a:defRPr>
                </a:pPr>
                <a:r>
                  <a:rPr lang="en-US"/>
                  <a:t>Year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ysClr val="windowText" lastClr="000000"/>
                  </a:solidFill>
                  <a:latin typeface="Franklin Gothic Book" panose="020B0503020102020204" pitchFamily="34" charset="0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ysClr val="windowText" lastClr="00000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ysClr val="windowText" lastClr="000000"/>
                </a:solidFill>
                <a:latin typeface="Franklin Gothic Book" panose="020B0503020102020204" pitchFamily="34" charset="0"/>
                <a:ea typeface="+mn-ea"/>
                <a:cs typeface="+mn-cs"/>
              </a:defRPr>
            </a:pPr>
            <a:endParaRPr lang="ko-KR"/>
          </a:p>
        </c:txPr>
        <c:crossAx val="771375551"/>
        <c:crosses val="autoZero"/>
        <c:crossBetween val="midCat"/>
        <c:majorUnit val="1"/>
      </c:valAx>
      <c:valAx>
        <c:axId val="771375551"/>
        <c:scaling>
          <c:logBase val="10"/>
          <c:orientation val="minMax"/>
          <c:max val="5000000"/>
          <c:min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Franklin Gothic Book" panose="020B0503020102020204" pitchFamily="34" charset="0"/>
                    <a:ea typeface="+mn-ea"/>
                    <a:cs typeface="+mn-cs"/>
                  </a:defRPr>
                </a:pPr>
                <a:r>
                  <a:rPr lang="en-US"/>
                  <a:t>Parameters (Million)</a:t>
                </a:r>
                <a:endParaRPr lang="ko-KR"/>
              </a:p>
            </c:rich>
          </c:tx>
          <c:layout>
            <c:manualLayout>
              <c:xMode val="edge"/>
              <c:yMode val="edge"/>
              <c:x val="0"/>
              <c:y val="0.1584842022588085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ysClr val="windowText" lastClr="000000"/>
                  </a:solidFill>
                  <a:latin typeface="Franklin Gothic Book" panose="020B0503020102020204" pitchFamily="34" charset="0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in"/>
        <c:minorTickMark val="in"/>
        <c:tickLblPos val="none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ysClr val="windowText" lastClr="000000"/>
                </a:solidFill>
                <a:latin typeface="Franklin Gothic Book" panose="020B0503020102020204" pitchFamily="34" charset="0"/>
                <a:ea typeface="+mn-ea"/>
                <a:cs typeface="+mn-cs"/>
              </a:defRPr>
            </a:pPr>
            <a:endParaRPr lang="ko-KR"/>
          </a:p>
        </c:txPr>
        <c:crossAx val="799549215"/>
        <c:crosses val="autoZero"/>
        <c:crossBetween val="midCat"/>
      </c:valAx>
      <c:spPr>
        <a:noFill/>
        <a:ln>
          <a:solidFill>
            <a:schemeClr val="tx1"/>
          </a:solidFill>
        </a:ln>
        <a:effectLst/>
      </c:spPr>
    </c:plotArea>
    <c:legend>
      <c:legendPos val="r"/>
      <c:legendEntry>
        <c:idx val="2"/>
        <c:delete val="1"/>
      </c:legendEntry>
      <c:layout>
        <c:manualLayout>
          <c:xMode val="edge"/>
          <c:yMode val="edge"/>
          <c:x val="0.62133251993573702"/>
          <c:y val="0.63045365068002868"/>
          <c:w val="0.28734329109104761"/>
          <c:h val="0.1133092738407699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ysClr val="windowText" lastClr="000000"/>
              </a:solidFill>
              <a:latin typeface="Franklin Gothic Book" panose="020B0503020102020204" pitchFamily="34" charset="0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2000">
          <a:solidFill>
            <a:sysClr val="windowText" lastClr="000000"/>
          </a:solidFill>
          <a:latin typeface="Franklin Gothic Book" panose="020B0503020102020204" pitchFamily="34" charset="0"/>
        </a:defRPr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9467938905918075"/>
          <c:y val="3.5925793650793653E-2"/>
          <c:w val="0.80038055555555554"/>
          <c:h val="0.69373083570542438"/>
        </c:manualLayout>
      </c:layout>
      <c:barChart>
        <c:barDir val="col"/>
        <c:grouping val="stacked"/>
        <c:varyColors val="0"/>
        <c:ser>
          <c:idx val="1"/>
          <c:order val="0"/>
          <c:tx>
            <c:strRef>
              <c:f>modelsize!$D$2</c:f>
              <c:strCache>
                <c:ptCount val="1"/>
                <c:pt idx="0">
                  <c:v>Non-MoE</c:v>
                </c:pt>
              </c:strCache>
            </c:strRef>
          </c:tx>
          <c:spPr>
            <a:solidFill>
              <a:sysClr val="window" lastClr="FFFFFF"/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cat>
            <c:strRef>
              <c:f>modelsize!$B$8:$B$12</c:f>
              <c:strCache>
                <c:ptCount val="5"/>
                <c:pt idx="0">
                  <c:v>Dense</c:v>
                </c:pt>
                <c:pt idx="1">
                  <c:v>E=64</c:v>
                </c:pt>
                <c:pt idx="2">
                  <c:v>E=128</c:v>
                </c:pt>
                <c:pt idx="3">
                  <c:v>E=256</c:v>
                </c:pt>
                <c:pt idx="4">
                  <c:v>E=512</c:v>
                </c:pt>
              </c:strCache>
            </c:strRef>
          </c:cat>
          <c:val>
            <c:numRef>
              <c:f>modelsize!$D$8:$D$12</c:f>
              <c:numCache>
                <c:formatCode>General</c:formatCode>
                <c:ptCount val="5"/>
                <c:pt idx="0">
                  <c:v>13.373128704000001</c:v>
                </c:pt>
                <c:pt idx="1">
                  <c:v>11.36615424</c:v>
                </c:pt>
                <c:pt idx="2">
                  <c:v>11.372445696</c:v>
                </c:pt>
                <c:pt idx="3">
                  <c:v>11.385028608000001</c:v>
                </c:pt>
                <c:pt idx="4">
                  <c:v>11.410194432000001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738-4FCE-9293-DE6EDFB1FE4A}"/>
            </c:ext>
          </c:extLst>
        </c:ser>
        <c:ser>
          <c:idx val="0"/>
          <c:order val="1"/>
          <c:tx>
            <c:strRef>
              <c:f>modelsize!$C$2</c:f>
              <c:strCache>
                <c:ptCount val="1"/>
                <c:pt idx="0">
                  <c:v>MoE</c:v>
                </c:pt>
              </c:strCache>
            </c:strRef>
          </c:tx>
          <c:spPr>
            <a:solidFill>
              <a:srgbClr val="000000"/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cat>
            <c:strRef>
              <c:f>modelsize!$B$8:$B$12</c:f>
              <c:strCache>
                <c:ptCount val="5"/>
                <c:pt idx="0">
                  <c:v>Dense</c:v>
                </c:pt>
                <c:pt idx="1">
                  <c:v>E=64</c:v>
                </c:pt>
                <c:pt idx="2">
                  <c:v>E=128</c:v>
                </c:pt>
                <c:pt idx="3">
                  <c:v>E=256</c:v>
                </c:pt>
                <c:pt idx="4">
                  <c:v>E=512</c:v>
                </c:pt>
              </c:strCache>
            </c:strRef>
          </c:cat>
          <c:val>
            <c:numRef>
              <c:f>modelsize!$C$8:$C$12</c:f>
              <c:numCache>
                <c:formatCode>General</c:formatCode>
                <c:ptCount val="5"/>
                <c:pt idx="0">
                  <c:v>0</c:v>
                </c:pt>
                <c:pt idx="1">
                  <c:v>103.079215104</c:v>
                </c:pt>
                <c:pt idx="2">
                  <c:v>206.158430208</c:v>
                </c:pt>
                <c:pt idx="3">
                  <c:v>412.316860416</c:v>
                </c:pt>
                <c:pt idx="4">
                  <c:v>824.63372083199999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738-4FCE-9293-DE6EDFB1FE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1771098303"/>
        <c:axId val="1608409167"/>
      </c:barChart>
      <c:catAx>
        <c:axId val="177109830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Arial" panose="020B0604020202020204" pitchFamily="34" charset="0"/>
                  </a:defRPr>
                </a:pPr>
                <a:r>
                  <a:rPr lang="en-US" altLang="ko-KR" sz="2000" baseline="0" dirty="0"/>
                  <a:t>Number of Experts (</a:t>
                </a:r>
                <a:r>
                  <a:rPr lang="en-US" sz="2000" b="0" i="0" u="none" strike="noStrike" baseline="0" dirty="0">
                    <a:effectLst/>
                  </a:rPr>
                  <a:t>NLLB-</a:t>
                </a:r>
                <a:r>
                  <a:rPr lang="en-US" sz="2000" b="0" i="0" u="none" strike="noStrike" baseline="0" dirty="0" err="1">
                    <a:effectLst/>
                  </a:rPr>
                  <a:t>MoE</a:t>
                </a:r>
                <a:r>
                  <a:rPr lang="en-US" sz="2000" b="0" i="0" u="none" strike="noStrike" baseline="0" dirty="0">
                    <a:effectLst/>
                  </a:rPr>
                  <a:t>)</a:t>
                </a:r>
                <a:endParaRPr lang="ko-KR" altLang="en-US" sz="2000" dirty="0"/>
              </a:p>
            </c:rich>
          </c:tx>
          <c:layout>
            <c:manualLayout>
              <c:xMode val="edge"/>
              <c:yMode val="edge"/>
              <c:x val="0.28258499999999998"/>
              <c:y val="0.8881282346148248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Arial" panose="020B0604020202020204" pitchFamily="34" charset="0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608409167"/>
        <c:crosses val="autoZero"/>
        <c:auto val="1"/>
        <c:lblAlgn val="ctr"/>
        <c:lblOffset val="100"/>
        <c:noMultiLvlLbl val="0"/>
      </c:catAx>
      <c:valAx>
        <c:axId val="1608409167"/>
        <c:scaling>
          <c:orientation val="minMax"/>
          <c:max val="900"/>
          <c:min val="0"/>
        </c:scaling>
        <c:delete val="0"/>
        <c:axPos val="l"/>
        <c:majorGridlines>
          <c:spPr>
            <a:ln w="6350" cap="flat" cmpd="sng" algn="ctr">
              <a:solidFill>
                <a:srgbClr val="FFFFFF">
                  <a:lumMod val="50000"/>
                </a:srgbClr>
              </a:solidFill>
              <a:prstDash val="dash"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Arial" panose="020B0604020202020204" pitchFamily="34" charset="0"/>
                  </a:defRPr>
                </a:pPr>
                <a:r>
                  <a:rPr lang="en-US"/>
                  <a:t>Memory (GB)</a:t>
                </a:r>
                <a:endParaRPr lang="ko-KR"/>
              </a:p>
            </c:rich>
          </c:tx>
          <c:layout>
            <c:manualLayout>
              <c:xMode val="edge"/>
              <c:yMode val="edge"/>
              <c:x val="1.7407407407407406E-5"/>
              <c:y val="0.1815318693433838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Arial" panose="020B0604020202020204" pitchFamily="34" charset="0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771098303"/>
        <c:crosses val="autoZero"/>
        <c:crossBetween val="between"/>
        <c:majorUnit val="160"/>
        <c:minorUnit val="10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0.21841463045420856"/>
          <c:y val="6.3699381090662699E-2"/>
          <c:w val="0.44700092592592594"/>
          <c:h val="0.11629852028572053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Arial" panose="020B0604020202020204" pitchFamily="34" charset="0"/>
            </a:defRPr>
          </a:pPr>
          <a:endParaRPr lang="ko-KR"/>
        </a:p>
      </c:txPr>
    </c:legend>
    <c:plotVisOnly val="1"/>
    <c:dispBlanksAs val="gap"/>
    <c:showDLblsOverMax val="0"/>
    <c:extLst/>
  </c:chart>
  <c:spPr>
    <a:solidFill>
      <a:schemeClr val="bg1"/>
    </a:solidFill>
    <a:ln w="9525" cap="flat" cmpd="sng" algn="ctr">
      <a:solidFill>
        <a:sysClr val="window" lastClr="FFFFFF"/>
      </a:solidFill>
      <a:round/>
    </a:ln>
    <a:effectLst/>
  </c:spPr>
  <c:txPr>
    <a:bodyPr/>
    <a:lstStyle/>
    <a:p>
      <a:pPr>
        <a:defRPr sz="2000">
          <a:solidFill>
            <a:sysClr val="windowText" lastClr="000000"/>
          </a:solidFill>
          <a:latin typeface="+mn-lt"/>
          <a:cs typeface="Arial" panose="020B0604020202020204" pitchFamily="34" charset="0"/>
        </a:defRPr>
      </a:pPr>
      <a:endParaRPr lang="ko-KR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886642793597633"/>
          <c:y val="5.3159375000000002E-2"/>
          <c:w val="0.67659535895576506"/>
          <c:h val="0.7174270833333332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ffn_vs_batch!$C$73</c:f>
              <c:strCache>
                <c:ptCount val="1"/>
                <c:pt idx="0">
                  <c:v>Tokens (6144×)</c:v>
                </c:pt>
              </c:strCache>
            </c:strRef>
          </c:tx>
          <c:spPr>
            <a:solidFill>
              <a:schemeClr val="bg1"/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cat>
            <c:numRef>
              <c:f>ffn_vs_batch!$B$74:$B$81</c:f>
              <c:numCache>
                <c:formatCode>General</c:formatCode>
                <c:ptCount val="5"/>
                <c:pt idx="0">
                  <c:v>768</c:v>
                </c:pt>
                <c:pt idx="1">
                  <c:v>1536</c:v>
                </c:pt>
                <c:pt idx="2">
                  <c:v>3072</c:v>
                </c:pt>
                <c:pt idx="3">
                  <c:v>6144</c:v>
                </c:pt>
                <c:pt idx="4">
                  <c:v>12288</c:v>
                </c:pt>
              </c:numCache>
            </c:numRef>
          </c:cat>
          <c:val>
            <c:numRef>
              <c:f>ffn_vs_batch!$C$74:$C$81</c:f>
              <c:numCache>
                <c:formatCode>General</c:formatCode>
                <c:ptCount val="5"/>
                <c:pt idx="0">
                  <c:v>1.7578125E-2</c:v>
                </c:pt>
                <c:pt idx="1">
                  <c:v>3.515625E-2</c:v>
                </c:pt>
                <c:pt idx="2">
                  <c:v>7.03125E-2</c:v>
                </c:pt>
                <c:pt idx="3">
                  <c:v>0.140625</c:v>
                </c:pt>
                <c:pt idx="4">
                  <c:v>0.28125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67-4221-AFBF-7CF9D7B7715F}"/>
            </c:ext>
          </c:extLst>
        </c:ser>
        <c:ser>
          <c:idx val="1"/>
          <c:order val="1"/>
          <c:tx>
            <c:strRef>
              <c:f>ffn_vs_batch!$D$73</c:f>
              <c:strCache>
                <c:ptCount val="1"/>
                <c:pt idx="0">
                  <c:v>Single Expert</c:v>
                </c:pt>
              </c:strCache>
            </c:strRef>
          </c:tx>
          <c:spPr>
            <a:solidFill>
              <a:schemeClr val="tx1"/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cat>
            <c:numRef>
              <c:f>ffn_vs_batch!$B$74:$B$81</c:f>
              <c:numCache>
                <c:formatCode>General</c:formatCode>
                <c:ptCount val="5"/>
                <c:pt idx="0">
                  <c:v>768</c:v>
                </c:pt>
                <c:pt idx="1">
                  <c:v>1536</c:v>
                </c:pt>
                <c:pt idx="2">
                  <c:v>3072</c:v>
                </c:pt>
                <c:pt idx="3">
                  <c:v>6144</c:v>
                </c:pt>
                <c:pt idx="4">
                  <c:v>12288</c:v>
                </c:pt>
              </c:numCache>
            </c:numRef>
          </c:cat>
          <c:val>
            <c:numRef>
              <c:f>ffn_vs_batch!$D$74:$D$81</c:f>
              <c:numCache>
                <c:formatCode>General</c:formatCode>
                <c:ptCount val="5"/>
                <c:pt idx="0">
                  <c:v>1.7578125E-2</c:v>
                </c:pt>
                <c:pt idx="1">
                  <c:v>7.03125E-2</c:v>
                </c:pt>
                <c:pt idx="2">
                  <c:v>0.28125</c:v>
                </c:pt>
                <c:pt idx="3">
                  <c:v>1.125</c:v>
                </c:pt>
                <c:pt idx="4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067-4221-AFBF-7CF9D7B771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axId val="2015483231"/>
        <c:axId val="2021724111"/>
      </c:barChart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15555215"/>
        <c:axId val="2027619327"/>
        <c:extLst>
          <c:ext xmlns:c15="http://schemas.microsoft.com/office/drawing/2012/chart" uri="{02D57815-91ED-43cb-92C2-25804820EDAC}">
            <c15:filteredLine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ffn_vs_batch!$E$73</c15:sqref>
                        </c15:formulaRef>
                      </c:ext>
                    </c:extLst>
                    <c:strCache>
                      <c:ptCount val="1"/>
                      <c:pt idx="0">
                        <c:v>Expert/Tokens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diamond"/>
                  <c:size val="12"/>
                  <c:spPr>
                    <a:solidFill>
                      <a:srgbClr val="9CB4E0"/>
                    </a:solidFill>
                    <a:ln w="9525">
                      <a:solidFill>
                        <a:schemeClr val="tx1"/>
                      </a:solidFill>
                    </a:ln>
                    <a:effectLst/>
                  </c:spPr>
                </c:marker>
                <c:val>
                  <c:numRef>
                    <c:extLst>
                      <c:ext uri="{02D57815-91ED-43cb-92C2-25804820EDAC}">
                        <c15:formulaRef>
                          <c15:sqref>ffn_vs_batch!$E$74:$E$81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1</c:v>
                      </c:pt>
                      <c:pt idx="1">
                        <c:v>2</c:v>
                      </c:pt>
                      <c:pt idx="2">
                        <c:v>4</c:v>
                      </c:pt>
                      <c:pt idx="3">
                        <c:v>8</c:v>
                      </c:pt>
                      <c:pt idx="4">
                        <c:v>16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2-1067-4221-AFBF-7CF9D7B7715F}"/>
                  </c:ext>
                </c:extLst>
              </c15:ser>
            </c15:filteredLineSeries>
            <c15:filteredLine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ffn_vs_batch!$G$73</c15:sqref>
                        </c15:formulaRef>
                      </c:ext>
                    </c:extLst>
                    <c:strCache>
                      <c:ptCount val="1"/>
                      <c:pt idx="0">
                        <c:v>dummy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ffn_vs_batch!$G$74:$G$81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-1</c:v>
                      </c:pt>
                      <c:pt idx="1">
                        <c:v>-1</c:v>
                      </c:pt>
                      <c:pt idx="2">
                        <c:v>-1</c:v>
                      </c:pt>
                      <c:pt idx="3">
                        <c:v>-1</c:v>
                      </c:pt>
                      <c:pt idx="4">
                        <c:v>-1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1067-4221-AFBF-7CF9D7B7715F}"/>
                  </c:ext>
                </c:extLst>
              </c15:ser>
            </c15:filteredLineSeries>
          </c:ext>
        </c:extLst>
      </c:lineChart>
      <c:catAx>
        <c:axId val="201548323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Arial" panose="020B0604020202020204" pitchFamily="34" charset="0"/>
                  </a:defRPr>
                </a:pPr>
                <a:r>
                  <a:rPr lang="en-US" dirty="0"/>
                  <a:t>Embedding size</a:t>
                </a:r>
                <a:endParaRPr lang="ko-KR" dirty="0"/>
              </a:p>
            </c:rich>
          </c:tx>
          <c:layout>
            <c:manualLayout>
              <c:xMode val="edge"/>
              <c:yMode val="edge"/>
              <c:x val="0.33291119367837146"/>
              <c:y val="0.8954974617337128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Arial" panose="020B0604020202020204" pitchFamily="34" charset="0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8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2021724111"/>
        <c:crosses val="autoZero"/>
        <c:auto val="1"/>
        <c:lblAlgn val="ctr"/>
        <c:lblOffset val="100"/>
        <c:noMultiLvlLbl val="0"/>
      </c:catAx>
      <c:valAx>
        <c:axId val="2021724111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chemeClr val="bg1">
                  <a:lumMod val="50000"/>
                </a:schemeClr>
              </a:solidFill>
              <a:prstDash val="dash"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Arial" panose="020B0604020202020204" pitchFamily="34" charset="0"/>
                  </a:defRPr>
                </a:pPr>
                <a:r>
                  <a:rPr lang="en-US"/>
                  <a:t>Memory (GB)</a:t>
                </a:r>
                <a:endParaRPr lang="ko-KR"/>
              </a:p>
            </c:rich>
          </c:tx>
          <c:layout>
            <c:manualLayout>
              <c:xMode val="edge"/>
              <c:yMode val="edge"/>
              <c:x val="2.9250000000000001E-3"/>
              <c:y val="0.1577621527777777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Arial" panose="020B0604020202020204" pitchFamily="34" charset="0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2015483231"/>
        <c:crosses val="autoZero"/>
        <c:crossBetween val="between"/>
      </c:valAx>
      <c:valAx>
        <c:axId val="2027619327"/>
        <c:scaling>
          <c:orientation val="minMax"/>
          <c:max val="20"/>
          <c:min val="0"/>
        </c:scaling>
        <c:delete val="0"/>
        <c:axPos val="r"/>
        <c:title>
          <c:tx>
            <c:rich>
              <a:bodyPr rot="5400000" spcFirstLastPara="1" vertOverflow="ellipsis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Arial" panose="020B0604020202020204" pitchFamily="34" charset="0"/>
                  </a:defRPr>
                </a:pPr>
                <a:r>
                  <a:rPr lang="en-US"/>
                  <a:t>Expert / Tokens</a:t>
                </a:r>
                <a:endParaRPr lang="ko-KR"/>
              </a:p>
            </c:rich>
          </c:tx>
          <c:layout>
            <c:manualLayout>
              <c:xMode val="edge"/>
              <c:yMode val="edge"/>
              <c:x val="0.93885185185185183"/>
              <c:y val="8.7457856527623945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5400000" spcFirstLastPara="1" vertOverflow="ellipsis" wrap="square" anchor="ctr" anchorCtr="1"/>
            <a:lstStyle/>
            <a:p>
              <a:pPr>
                <a:defRPr sz="20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Arial" panose="020B0604020202020204" pitchFamily="34" charset="0"/>
                </a:defRPr>
              </a:pPr>
              <a:endParaRPr lang="ko-KR"/>
            </a:p>
          </c:txPr>
        </c:title>
        <c:numFmt formatCode="0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2015555215"/>
        <c:crosses val="max"/>
        <c:crossBetween val="between"/>
        <c:majorUnit val="4"/>
      </c:valAx>
      <c:catAx>
        <c:axId val="2015555215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027619327"/>
        <c:crosses val="autoZero"/>
        <c:auto val="1"/>
        <c:lblAlgn val="ctr"/>
        <c:lblOffset val="100"/>
        <c:noMultiLvlLbl val="0"/>
      </c:cat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0.19971037037037037"/>
          <c:y val="7.8214285714285722E-2"/>
          <c:w val="0.38530273693024236"/>
          <c:h val="0.20811828577288927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Arial" panose="020B0604020202020204" pitchFamily="34" charset="0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bg1"/>
      </a:solidFill>
      <a:round/>
    </a:ln>
    <a:effectLst/>
  </c:spPr>
  <c:txPr>
    <a:bodyPr/>
    <a:lstStyle/>
    <a:p>
      <a:pPr>
        <a:defRPr sz="2000">
          <a:solidFill>
            <a:sysClr val="windowText" lastClr="000000"/>
          </a:solidFill>
          <a:latin typeface="+mn-lt"/>
          <a:cs typeface="Arial" panose="020B0604020202020204" pitchFamily="34" charset="0"/>
        </a:defRPr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886642793597633"/>
          <c:y val="5.3159375000000002E-2"/>
          <c:w val="0.67659535895576506"/>
          <c:h val="0.7174270833333332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ffn_vs_batch!$C$73</c:f>
              <c:strCache>
                <c:ptCount val="1"/>
                <c:pt idx="0">
                  <c:v>Tokens (6144×)</c:v>
                </c:pt>
              </c:strCache>
            </c:strRef>
          </c:tx>
          <c:spPr>
            <a:solidFill>
              <a:schemeClr val="bg1"/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cat>
            <c:numRef>
              <c:f>ffn_vs_batch!$B$74:$B$81</c:f>
              <c:numCache>
                <c:formatCode>General</c:formatCode>
                <c:ptCount val="5"/>
                <c:pt idx="0">
                  <c:v>768</c:v>
                </c:pt>
                <c:pt idx="1">
                  <c:v>1536</c:v>
                </c:pt>
                <c:pt idx="2">
                  <c:v>3072</c:v>
                </c:pt>
                <c:pt idx="3">
                  <c:v>6144</c:v>
                </c:pt>
                <c:pt idx="4">
                  <c:v>12288</c:v>
                </c:pt>
              </c:numCache>
            </c:numRef>
          </c:cat>
          <c:val>
            <c:numRef>
              <c:f>ffn_vs_batch!$C$74:$C$81</c:f>
              <c:numCache>
                <c:formatCode>General</c:formatCode>
                <c:ptCount val="5"/>
                <c:pt idx="0">
                  <c:v>1.7578125E-2</c:v>
                </c:pt>
                <c:pt idx="1">
                  <c:v>3.515625E-2</c:v>
                </c:pt>
                <c:pt idx="2">
                  <c:v>7.03125E-2</c:v>
                </c:pt>
                <c:pt idx="3">
                  <c:v>0.140625</c:v>
                </c:pt>
                <c:pt idx="4">
                  <c:v>0.28125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6E1-43CD-8D67-458FEDCF24B8}"/>
            </c:ext>
          </c:extLst>
        </c:ser>
        <c:ser>
          <c:idx val="1"/>
          <c:order val="1"/>
          <c:tx>
            <c:strRef>
              <c:f>ffn_vs_batch!$D$73</c:f>
              <c:strCache>
                <c:ptCount val="1"/>
                <c:pt idx="0">
                  <c:v>Single Expert</c:v>
                </c:pt>
              </c:strCache>
            </c:strRef>
          </c:tx>
          <c:spPr>
            <a:solidFill>
              <a:schemeClr val="tx1"/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cat>
            <c:numRef>
              <c:f>ffn_vs_batch!$B$74:$B$81</c:f>
              <c:numCache>
                <c:formatCode>General</c:formatCode>
                <c:ptCount val="5"/>
                <c:pt idx="0">
                  <c:v>768</c:v>
                </c:pt>
                <c:pt idx="1">
                  <c:v>1536</c:v>
                </c:pt>
                <c:pt idx="2">
                  <c:v>3072</c:v>
                </c:pt>
                <c:pt idx="3">
                  <c:v>6144</c:v>
                </c:pt>
                <c:pt idx="4">
                  <c:v>12288</c:v>
                </c:pt>
              </c:numCache>
            </c:numRef>
          </c:cat>
          <c:val>
            <c:numRef>
              <c:f>ffn_vs_batch!$D$74:$D$81</c:f>
              <c:numCache>
                <c:formatCode>General</c:formatCode>
                <c:ptCount val="5"/>
                <c:pt idx="0">
                  <c:v>1.7578125E-2</c:v>
                </c:pt>
                <c:pt idx="1">
                  <c:v>7.03125E-2</c:v>
                </c:pt>
                <c:pt idx="2">
                  <c:v>0.28125</c:v>
                </c:pt>
                <c:pt idx="3">
                  <c:v>1.125</c:v>
                </c:pt>
                <c:pt idx="4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6E1-43CD-8D67-458FEDCF24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axId val="2015483231"/>
        <c:axId val="2021724111"/>
      </c:barChart>
      <c:lineChart>
        <c:grouping val="standard"/>
        <c:varyColors val="0"/>
        <c:ser>
          <c:idx val="2"/>
          <c:order val="2"/>
          <c:tx>
            <c:strRef>
              <c:f>ffn_vs_batch!$E$73</c:f>
              <c:strCache>
                <c:ptCount val="1"/>
                <c:pt idx="0">
                  <c:v>Expert/Tokens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diamond"/>
            <c:size val="12"/>
            <c:spPr>
              <a:solidFill>
                <a:srgbClr val="9CB4E0"/>
              </a:solidFill>
              <a:ln w="9525">
                <a:solidFill>
                  <a:schemeClr val="tx1"/>
                </a:solidFill>
              </a:ln>
              <a:effectLst/>
            </c:spPr>
          </c:marker>
          <c:dLbls>
            <c:dLbl>
              <c:idx val="4"/>
              <c:dLblPos val="l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6E1-43CD-8D67-458FEDCF24B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Arial" panose="020B0604020202020204" pitchFamily="34" charset="0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5"/>
              <c:pt idx="0">
                <c:v>1</c:v>
              </c:pt>
              <c:pt idx="1">
                <c:v>2</c:v>
              </c:pt>
              <c:pt idx="2">
                <c:v>3</c:v>
              </c:pt>
              <c:pt idx="3">
                <c:v>4</c:v>
              </c:pt>
              <c:pt idx="4">
                <c:v>5</c:v>
              </c:pt>
              <c:extLst>
                <c:ext xmlns:c15="http://schemas.microsoft.com/office/drawing/2012/chart" uri="{02D57815-91ED-43cb-92C2-25804820EDAC}">
                  <c15:autoCat val="1"/>
                </c:ext>
              </c:extLst>
            </c:strLit>
          </c:cat>
          <c:val>
            <c:numRef>
              <c:f>ffn_vs_batch!$E$74:$E$81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D6E1-43CD-8D67-458FEDCF24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15555215"/>
        <c:axId val="2027619327"/>
        <c:extLst>
          <c:ext xmlns:c15="http://schemas.microsoft.com/office/drawing/2012/chart" uri="{02D57815-91ED-43cb-92C2-25804820EDAC}">
            <c15:filteredLine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ffn_vs_batch!$G$73</c15:sqref>
                        </c15:formulaRef>
                      </c:ext>
                    </c:extLst>
                    <c:strCache>
                      <c:ptCount val="1"/>
                      <c:pt idx="0">
                        <c:v>dummy</c:v>
                      </c:pt>
                    </c:strCache>
                  </c:strRef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val>
                  <c:numRef>
                    <c:extLst>
                      <c:ext uri="{02D57815-91ED-43cb-92C2-25804820EDAC}">
                        <c15:formulaRef>
                          <c15:sqref>ffn_vs_batch!$G$74:$G$81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-1</c:v>
                      </c:pt>
                      <c:pt idx="1">
                        <c:v>-1</c:v>
                      </c:pt>
                      <c:pt idx="2">
                        <c:v>-1</c:v>
                      </c:pt>
                      <c:pt idx="3">
                        <c:v>-1</c:v>
                      </c:pt>
                      <c:pt idx="4">
                        <c:v>-1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4-D6E1-43CD-8D67-458FEDCF24B8}"/>
                  </c:ext>
                </c:extLst>
              </c15:ser>
            </c15:filteredLineSeries>
          </c:ext>
        </c:extLst>
      </c:lineChart>
      <c:catAx>
        <c:axId val="201548323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Arial" panose="020B0604020202020204" pitchFamily="34" charset="0"/>
                  </a:defRPr>
                </a:pPr>
                <a:r>
                  <a:rPr lang="en-US" dirty="0"/>
                  <a:t>Embedding size</a:t>
                </a:r>
                <a:endParaRPr lang="ko-KR" dirty="0"/>
              </a:p>
            </c:rich>
          </c:tx>
          <c:layout>
            <c:manualLayout>
              <c:xMode val="edge"/>
              <c:yMode val="edge"/>
              <c:x val="0.33291119367837146"/>
              <c:y val="0.8954974617337128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Arial" panose="020B0604020202020204" pitchFamily="34" charset="0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 algn="ctr">
              <a:defRPr lang="en-US" sz="18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2021724111"/>
        <c:crosses val="autoZero"/>
        <c:auto val="1"/>
        <c:lblAlgn val="ctr"/>
        <c:lblOffset val="100"/>
        <c:noMultiLvlLbl val="0"/>
      </c:catAx>
      <c:valAx>
        <c:axId val="2021724111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chemeClr val="bg1">
                  <a:lumMod val="50000"/>
                </a:schemeClr>
              </a:solidFill>
              <a:prstDash val="dash"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Arial" panose="020B0604020202020204" pitchFamily="34" charset="0"/>
                  </a:defRPr>
                </a:pPr>
                <a:r>
                  <a:rPr lang="en-US"/>
                  <a:t>Memory (GB)</a:t>
                </a:r>
                <a:endParaRPr lang="ko-KR"/>
              </a:p>
            </c:rich>
          </c:tx>
          <c:layout>
            <c:manualLayout>
              <c:xMode val="edge"/>
              <c:yMode val="edge"/>
              <c:x val="2.9250000000000001E-3"/>
              <c:y val="0.1577621527777777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Arial" panose="020B0604020202020204" pitchFamily="34" charset="0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2015483231"/>
        <c:crosses val="autoZero"/>
        <c:crossBetween val="between"/>
      </c:valAx>
      <c:valAx>
        <c:axId val="2027619327"/>
        <c:scaling>
          <c:orientation val="minMax"/>
          <c:min val="0"/>
        </c:scaling>
        <c:delete val="0"/>
        <c:axPos val="r"/>
        <c:title>
          <c:tx>
            <c:rich>
              <a:bodyPr rot="5400000" spcFirstLastPara="1" vertOverflow="ellipsis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Arial" panose="020B0604020202020204" pitchFamily="34" charset="0"/>
                  </a:defRPr>
                </a:pPr>
                <a:r>
                  <a:rPr lang="en-US"/>
                  <a:t>Expert / Tokens</a:t>
                </a:r>
                <a:endParaRPr lang="ko-KR"/>
              </a:p>
            </c:rich>
          </c:tx>
          <c:layout>
            <c:manualLayout>
              <c:xMode val="edge"/>
              <c:yMode val="edge"/>
              <c:x val="0.93885185185185183"/>
              <c:y val="8.7457856527623945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5400000" spcFirstLastPara="1" vertOverflow="ellipsis" wrap="square" anchor="ctr" anchorCtr="1"/>
            <a:lstStyle/>
            <a:p>
              <a:pPr>
                <a:defRPr sz="20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Arial" panose="020B0604020202020204" pitchFamily="34" charset="0"/>
                </a:defRPr>
              </a:pPr>
              <a:endParaRPr lang="ko-KR"/>
            </a:p>
          </c:txPr>
        </c:title>
        <c:numFmt formatCode="0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2015555215"/>
        <c:crosses val="max"/>
        <c:crossBetween val="between"/>
        <c:majorUnit val="4"/>
      </c:valAx>
      <c:catAx>
        <c:axId val="2015555215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027619327"/>
        <c:crosses val="autoZero"/>
        <c:auto val="1"/>
        <c:lblAlgn val="ctr"/>
        <c:lblOffset val="100"/>
        <c:noMultiLvlLbl val="0"/>
      </c:catAx>
      <c:spPr>
        <a:noFill/>
        <a:ln>
          <a:solidFill>
            <a:schemeClr val="tx1"/>
          </a:solidFill>
        </a:ln>
        <a:effectLst/>
      </c:spPr>
    </c:plotArea>
    <c:legend>
      <c:legendPos val="b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rgbClr val="4472C4"/>
                </a:solidFill>
                <a:latin typeface="+mn-lt"/>
                <a:ea typeface="+mn-ea"/>
                <a:cs typeface="Arial" panose="020B0604020202020204" pitchFamily="34" charset="0"/>
              </a:defRPr>
            </a:pPr>
            <a:endParaRPr lang="ko-KR"/>
          </a:p>
        </c:txPr>
      </c:legendEntry>
      <c:layout>
        <c:manualLayout>
          <c:xMode val="edge"/>
          <c:yMode val="edge"/>
          <c:x val="0.19971037037037037"/>
          <c:y val="7.8214285714285722E-2"/>
          <c:w val="0.38530273693024236"/>
          <c:h val="0.30987326196628523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Arial" panose="020B0604020202020204" pitchFamily="34" charset="0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bg1"/>
      </a:solidFill>
      <a:round/>
    </a:ln>
    <a:effectLst/>
  </c:spPr>
  <c:txPr>
    <a:bodyPr/>
    <a:lstStyle/>
    <a:p>
      <a:pPr>
        <a:defRPr sz="2000">
          <a:solidFill>
            <a:sysClr val="windowText" lastClr="000000"/>
          </a:solidFill>
          <a:latin typeface="+mn-lt"/>
          <a:cs typeface="Arial" panose="020B0604020202020204" pitchFamily="34" charset="0"/>
        </a:defRPr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5690674087836912"/>
          <c:y val="4.7088930850826452E-2"/>
          <c:w val="0.82563177070133609"/>
          <c:h val="0.7100761182522175"/>
        </c:manualLayout>
      </c:layout>
      <c:barChart>
        <c:barDir val="col"/>
        <c:grouping val="clustered"/>
        <c:varyColors val="0"/>
        <c:ser>
          <c:idx val="7"/>
          <c:order val="6"/>
          <c:tx>
            <c:v>Average over 5 translation tasks</c:v>
          </c:tx>
          <c:spPr>
            <a:solidFill>
              <a:sysClr val="windowText" lastClr="000000">
                <a:lumMod val="75000"/>
                <a:lumOff val="25000"/>
              </a:sysClr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59B32DBE-A9CB-4368-ACD8-9E24FC317D35}" type="CELLRANGE">
                      <a:rPr lang="ko-KR" altLang="en-US"/>
                      <a:pPr/>
                      <a:t>[CELLRANGE]</a:t>
                    </a:fld>
                    <a:endParaRPr lang="ko-KR" alt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A069-4D0E-B18A-AA0EA6AF8E57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09E9B592-AA5D-42B8-A21B-76472CA3CDE5}" type="CELLRANGE">
                      <a:rPr lang="ko-KR" altLang="en-US"/>
                      <a:pPr/>
                      <a:t>[CELLRANGE]</a:t>
                    </a:fld>
                    <a:endParaRPr lang="ko-KR" alt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A069-4D0E-B18A-AA0EA6AF8E57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8F5990BC-7EBC-4905-8729-91F0570A505F}" type="CELLRANGE">
                      <a:rPr lang="ko-KR" altLang="en-US"/>
                      <a:pPr/>
                      <a:t>[CELLRANGE]</a:t>
                    </a:fld>
                    <a:endParaRPr lang="ko-KR" alt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A069-4D0E-B18A-AA0EA6AF8E57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EBA32E24-A69B-4F52-8BCB-35FFE3531A83}" type="CELLRANGE">
                      <a:rPr lang="ko-KR" altLang="en-US"/>
                      <a:pPr/>
                      <a:t>[CELLRANGE]</a:t>
                    </a:fld>
                    <a:endParaRPr lang="ko-KR" alt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A069-4D0E-B18A-AA0EA6AF8E57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FDB4F9A4-CF60-43C9-A81A-BE2850774B0E}" type="CELLRANGE">
                      <a:rPr lang="ko-KR" altLang="en-US"/>
                      <a:pPr/>
                      <a:t>[CELLRANGE]</a:t>
                    </a:fld>
                    <a:endParaRPr lang="ko-KR" alt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A069-4D0E-B18A-AA0EA6AF8E57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EB18DB4D-8B25-44ED-9D12-6765C6D6C311}" type="CELLRANGE">
                      <a:rPr lang="ko-KR" altLang="en-US"/>
                      <a:pPr/>
                      <a:t>[CELLRANGE]</a:t>
                    </a:fld>
                    <a:endParaRPr lang="ko-KR" alt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5-A069-4D0E-B18A-AA0EA6AF8E57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0255B5F3-BB52-4274-8D00-7238DEF9C276}" type="CELLRANGE">
                      <a:rPr lang="ko-KR" altLang="en-US"/>
                      <a:pPr/>
                      <a:t>[CELLRANGE]</a:t>
                    </a:fld>
                    <a:endParaRPr lang="ko-KR" alt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6-A069-4D0E-B18A-AA0EA6AF8E5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ysClr val="windowText" lastClr="000000"/>
                    </a:solidFill>
                    <a:latin typeface="Franklin Gothic Book" panose="020B0503020102020204" pitchFamily="34" charset="0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errBars>
            <c:errBarType val="both"/>
            <c:errValType val="cust"/>
            <c:noEndCap val="0"/>
            <c:plus>
              <c:numRef>
                <c:f>decoder!$M$8:$S$8</c:f>
                <c:numCache>
                  <c:formatCode>General</c:formatCode>
                  <c:ptCount val="7"/>
                  <c:pt idx="0">
                    <c:v>7.0249999999999995</c:v>
                  </c:pt>
                  <c:pt idx="1">
                    <c:v>5.668333333333333</c:v>
                  </c:pt>
                  <c:pt idx="2">
                    <c:v>7.5766666666666653</c:v>
                  </c:pt>
                  <c:pt idx="3">
                    <c:v>0.63833333333333331</c:v>
                  </c:pt>
                  <c:pt idx="4">
                    <c:v>1.0466666666666666</c:v>
                  </c:pt>
                  <c:pt idx="5">
                    <c:v>1.125</c:v>
                  </c:pt>
                  <c:pt idx="6">
                    <c:v>0.57666666666666666</c:v>
                  </c:pt>
                </c:numCache>
              </c:numRef>
            </c:plus>
            <c:minus>
              <c:numRef>
                <c:f>decoder!$M$8:$S$8</c:f>
                <c:numCache>
                  <c:formatCode>General</c:formatCode>
                  <c:ptCount val="7"/>
                  <c:pt idx="0">
                    <c:v>7.0249999999999995</c:v>
                  </c:pt>
                  <c:pt idx="1">
                    <c:v>5.668333333333333</c:v>
                  </c:pt>
                  <c:pt idx="2">
                    <c:v>7.5766666666666653</c:v>
                  </c:pt>
                  <c:pt idx="3">
                    <c:v>0.63833333333333331</c:v>
                  </c:pt>
                  <c:pt idx="4">
                    <c:v>1.0466666666666666</c:v>
                  </c:pt>
                  <c:pt idx="5">
                    <c:v>1.125</c:v>
                  </c:pt>
                  <c:pt idx="6">
                    <c:v>0.57666666666666666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decoder!$C$1:$I$1</c:f>
              <c:strCache>
                <c:ptCount val="7"/>
                <c:pt idx="0">
                  <c:v>0</c:v>
                </c:pt>
                <c:pt idx="1">
                  <c:v>1-3</c:v>
                </c:pt>
                <c:pt idx="2">
                  <c:v>4-15</c:v>
                </c:pt>
                <c:pt idx="3">
                  <c:v>16-31</c:v>
                </c:pt>
                <c:pt idx="4">
                  <c:v>32-63</c:v>
                </c:pt>
                <c:pt idx="5">
                  <c:v>64-127</c:v>
                </c:pt>
                <c:pt idx="6">
                  <c:v>128+</c:v>
                </c:pt>
              </c:strCache>
            </c:strRef>
          </c:cat>
          <c:val>
            <c:numRef>
              <c:f>decoder!$C$8:$I$8</c:f>
              <c:numCache>
                <c:formatCode>General</c:formatCode>
                <c:ptCount val="7"/>
                <c:pt idx="0">
                  <c:v>34.071666666666665</c:v>
                </c:pt>
                <c:pt idx="1">
                  <c:v>58.783333333333331</c:v>
                </c:pt>
                <c:pt idx="2">
                  <c:v>30.28166666666667</c:v>
                </c:pt>
                <c:pt idx="3">
                  <c:v>0.51166666666666671</c:v>
                </c:pt>
                <c:pt idx="4">
                  <c:v>1.3233333333333333</c:v>
                </c:pt>
                <c:pt idx="5">
                  <c:v>1.6666666666666667</c:v>
                </c:pt>
                <c:pt idx="6">
                  <c:v>1.3716666666666668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decoder!$C$9:$I$9</c15:f>
                <c15:dlblRangeCache>
                  <c:ptCount val="7"/>
                  <c:pt idx="0">
                    <c:v>34.07</c:v>
                  </c:pt>
                  <c:pt idx="1">
                    <c:v>58.78</c:v>
                  </c:pt>
                  <c:pt idx="2">
                    <c:v>30.28</c:v>
                  </c:pt>
                  <c:pt idx="3">
                    <c:v>0.51</c:v>
                  </c:pt>
                  <c:pt idx="4">
                    <c:v>1.32</c:v>
                  </c:pt>
                  <c:pt idx="5">
                    <c:v>1.67</c:v>
                  </c:pt>
                  <c:pt idx="6">
                    <c:v>1.37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7-A069-4D0E-B18A-AA0EA6AF8E5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457407647"/>
        <c:axId val="695515775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decoder!$B$2</c15:sqref>
                        </c15:formulaRef>
                      </c:ext>
                    </c:extLst>
                    <c:strCache>
                      <c:ptCount val="1"/>
                      <c:pt idx="0">
                        <c:v>Afr→Hin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solidFill>
                      <a:schemeClr val="tx1"/>
                    </a:solidFill>
                  </a:ln>
                  <a:effectLst/>
                </c:spPr>
                <c:invertIfNegative val="0"/>
                <c:dLbls>
                  <c:delete val="1"/>
                </c:dLbls>
                <c:errBars>
                  <c:errBarType val="both"/>
                  <c:errValType val="cust"/>
                  <c:noEndCap val="0"/>
                  <c:plus>
                    <c:numRef>
                      <c:extLst>
                        <c:ext uri="{02D57815-91ED-43cb-92C2-25804820EDAC}">
                          <c15:formulaRef>
                            <c15:sqref>decoder!$M$2:$S$2</c15:sqref>
                          </c15:formulaRef>
                        </c:ext>
                      </c:extLst>
                      <c:numCache>
                        <c:formatCode>General</c:formatCode>
                        <c:ptCount val="7"/>
                        <c:pt idx="0">
                          <c:v>6.79</c:v>
                        </c:pt>
                        <c:pt idx="1">
                          <c:v>5.9</c:v>
                        </c:pt>
                        <c:pt idx="2">
                          <c:v>8.41</c:v>
                        </c:pt>
                        <c:pt idx="3">
                          <c:v>0.69</c:v>
                        </c:pt>
                        <c:pt idx="4">
                          <c:v>1.07</c:v>
                        </c:pt>
                        <c:pt idx="5">
                          <c:v>1.48</c:v>
                        </c:pt>
                        <c:pt idx="6">
                          <c:v>0.67</c:v>
                        </c:pt>
                      </c:numCache>
                    </c:numRef>
                  </c:plus>
                  <c:minus>
                    <c:numRef>
                      <c:extLst>
                        <c:ext uri="{02D57815-91ED-43cb-92C2-25804820EDAC}">
                          <c15:formulaRef>
                            <c15:sqref>decoder!$M$2:$S$2</c15:sqref>
                          </c15:formulaRef>
                        </c:ext>
                      </c:extLst>
                      <c:numCache>
                        <c:formatCode>General</c:formatCode>
                        <c:ptCount val="7"/>
                        <c:pt idx="0">
                          <c:v>6.79</c:v>
                        </c:pt>
                        <c:pt idx="1">
                          <c:v>5.9</c:v>
                        </c:pt>
                        <c:pt idx="2">
                          <c:v>8.41</c:v>
                        </c:pt>
                        <c:pt idx="3">
                          <c:v>0.69</c:v>
                        </c:pt>
                        <c:pt idx="4">
                          <c:v>1.07</c:v>
                        </c:pt>
                        <c:pt idx="5">
                          <c:v>1.48</c:v>
                        </c:pt>
                        <c:pt idx="6">
                          <c:v>0.67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cat>
                  <c:strRef>
                    <c:extLst>
                      <c:ext uri="{02D57815-91ED-43cb-92C2-25804820EDAC}">
                        <c15:formulaRef>
                          <c15:sqref>decoder!$C$1:$I$1</c15:sqref>
                        </c15:formulaRef>
                      </c:ext>
                    </c:extLst>
                    <c:strCache>
                      <c:ptCount val="7"/>
                      <c:pt idx="0">
                        <c:v>0</c:v>
                      </c:pt>
                      <c:pt idx="1">
                        <c:v>1-3</c:v>
                      </c:pt>
                      <c:pt idx="2">
                        <c:v>4-15</c:v>
                      </c:pt>
                      <c:pt idx="3">
                        <c:v>16-31</c:v>
                      </c:pt>
                      <c:pt idx="4">
                        <c:v>32-63</c:v>
                      </c:pt>
                      <c:pt idx="5">
                        <c:v>64-127</c:v>
                      </c:pt>
                      <c:pt idx="6">
                        <c:v>128+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decoder!$C$2:$I$2</c15:sqref>
                        </c15:formulaRef>
                      </c:ext>
                    </c:extLst>
                    <c:numCache>
                      <c:formatCode>General</c:formatCode>
                      <c:ptCount val="7"/>
                      <c:pt idx="0">
                        <c:v>32.49</c:v>
                      </c:pt>
                      <c:pt idx="1">
                        <c:v>55.92</c:v>
                      </c:pt>
                      <c:pt idx="2">
                        <c:v>33.909999999999997</c:v>
                      </c:pt>
                      <c:pt idx="3">
                        <c:v>0.66</c:v>
                      </c:pt>
                      <c:pt idx="4">
                        <c:v>1.04</c:v>
                      </c:pt>
                      <c:pt idx="5">
                        <c:v>2.65</c:v>
                      </c:pt>
                      <c:pt idx="6">
                        <c:v>1.34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8-A069-4D0E-B18A-AA0EA6AF8E57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decoder!$B$3</c15:sqref>
                        </c15:formulaRef>
                      </c:ext>
                    </c:extLst>
                    <c:strCache>
                      <c:ptCount val="1"/>
                      <c:pt idx="0">
                        <c:v>Deu→Pol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solidFill>
                      <a:schemeClr val="tx1"/>
                    </a:solidFill>
                  </a:ln>
                  <a:effectLst/>
                </c:spPr>
                <c:invertIfNegative val="0"/>
                <c:dLbls>
                  <c:delete val="1"/>
                </c:dLbls>
                <c:errBars>
                  <c:errBarType val="both"/>
                  <c:errValType val="cust"/>
                  <c:noEndCap val="0"/>
                  <c:pl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decoder!$M$3:$S$3</c15:sqref>
                          </c15:formulaRef>
                        </c:ext>
                      </c:extLst>
                      <c:numCache>
                        <c:formatCode>General</c:formatCode>
                        <c:ptCount val="7"/>
                        <c:pt idx="0">
                          <c:v>6.72</c:v>
                        </c:pt>
                        <c:pt idx="1">
                          <c:v>5.57</c:v>
                        </c:pt>
                        <c:pt idx="2">
                          <c:v>8.0299999999999994</c:v>
                        </c:pt>
                        <c:pt idx="3">
                          <c:v>0.74</c:v>
                        </c:pt>
                        <c:pt idx="4">
                          <c:v>0.97</c:v>
                        </c:pt>
                        <c:pt idx="5">
                          <c:v>1.3</c:v>
                        </c:pt>
                        <c:pt idx="6">
                          <c:v>0.66</c:v>
                        </c:pt>
                      </c:numCache>
                    </c:numRef>
                  </c:plus>
                  <c:min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decoder!$M$3:$S$3</c15:sqref>
                          </c15:formulaRef>
                        </c:ext>
                      </c:extLst>
                      <c:numCache>
                        <c:formatCode>General</c:formatCode>
                        <c:ptCount val="7"/>
                        <c:pt idx="0">
                          <c:v>6.72</c:v>
                        </c:pt>
                        <c:pt idx="1">
                          <c:v>5.57</c:v>
                        </c:pt>
                        <c:pt idx="2">
                          <c:v>8.0299999999999994</c:v>
                        </c:pt>
                        <c:pt idx="3">
                          <c:v>0.74</c:v>
                        </c:pt>
                        <c:pt idx="4">
                          <c:v>0.97</c:v>
                        </c:pt>
                        <c:pt idx="5">
                          <c:v>1.3</c:v>
                        </c:pt>
                        <c:pt idx="6">
                          <c:v>0.66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decoder!$C$1:$I$1</c15:sqref>
                        </c15:formulaRef>
                      </c:ext>
                    </c:extLst>
                    <c:strCache>
                      <c:ptCount val="7"/>
                      <c:pt idx="0">
                        <c:v>0</c:v>
                      </c:pt>
                      <c:pt idx="1">
                        <c:v>1-3</c:v>
                      </c:pt>
                      <c:pt idx="2">
                        <c:v>4-15</c:v>
                      </c:pt>
                      <c:pt idx="3">
                        <c:v>16-31</c:v>
                      </c:pt>
                      <c:pt idx="4">
                        <c:v>32-63</c:v>
                      </c:pt>
                      <c:pt idx="5">
                        <c:v>64-127</c:v>
                      </c:pt>
                      <c:pt idx="6">
                        <c:v>128+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decoder!$C$3:$I$3</c15:sqref>
                        </c15:formulaRef>
                      </c:ext>
                    </c:extLst>
                    <c:numCache>
                      <c:formatCode>General</c:formatCode>
                      <c:ptCount val="7"/>
                      <c:pt idx="0">
                        <c:v>30.75</c:v>
                      </c:pt>
                      <c:pt idx="1">
                        <c:v>56.24</c:v>
                      </c:pt>
                      <c:pt idx="2">
                        <c:v>35.72</c:v>
                      </c:pt>
                      <c:pt idx="3">
                        <c:v>0.67</c:v>
                      </c:pt>
                      <c:pt idx="4">
                        <c:v>1.01</c:v>
                      </c:pt>
                      <c:pt idx="5">
                        <c:v>2.11</c:v>
                      </c:pt>
                      <c:pt idx="6">
                        <c:v>1.51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A069-4D0E-B18A-AA0EA6AF8E57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decoder!$B$4</c15:sqref>
                        </c15:formulaRef>
                      </c:ext>
                    </c:extLst>
                    <c:strCache>
                      <c:ptCount val="1"/>
                      <c:pt idx="0">
                        <c:v>Eng→Arb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solidFill>
                      <a:schemeClr val="tx1"/>
                    </a:solidFill>
                  </a:ln>
                  <a:effectLst/>
                </c:spPr>
                <c:invertIfNegative val="0"/>
                <c:dLbls>
                  <c:delete val="1"/>
                </c:dLbls>
                <c:errBars>
                  <c:errBarType val="both"/>
                  <c:errValType val="cust"/>
                  <c:noEndCap val="0"/>
                  <c:pl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decoder!$M$4:$S$4</c15:sqref>
                          </c15:formulaRef>
                        </c:ext>
                      </c:extLst>
                      <c:numCache>
                        <c:formatCode>General</c:formatCode>
                        <c:ptCount val="7"/>
                        <c:pt idx="0">
                          <c:v>7.05</c:v>
                        </c:pt>
                        <c:pt idx="1">
                          <c:v>5.08</c:v>
                        </c:pt>
                        <c:pt idx="2">
                          <c:v>6.89</c:v>
                        </c:pt>
                        <c:pt idx="3">
                          <c:v>0.41</c:v>
                        </c:pt>
                        <c:pt idx="4">
                          <c:v>1.01</c:v>
                        </c:pt>
                        <c:pt idx="5">
                          <c:v>0.87</c:v>
                        </c:pt>
                        <c:pt idx="6">
                          <c:v>0.48</c:v>
                        </c:pt>
                      </c:numCache>
                    </c:numRef>
                  </c:plus>
                  <c:min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decoder!$M$4:$S$4</c15:sqref>
                          </c15:formulaRef>
                        </c:ext>
                      </c:extLst>
                      <c:numCache>
                        <c:formatCode>General</c:formatCode>
                        <c:ptCount val="7"/>
                        <c:pt idx="0">
                          <c:v>7.05</c:v>
                        </c:pt>
                        <c:pt idx="1">
                          <c:v>5.08</c:v>
                        </c:pt>
                        <c:pt idx="2">
                          <c:v>6.89</c:v>
                        </c:pt>
                        <c:pt idx="3">
                          <c:v>0.41</c:v>
                        </c:pt>
                        <c:pt idx="4">
                          <c:v>1.01</c:v>
                        </c:pt>
                        <c:pt idx="5">
                          <c:v>0.87</c:v>
                        </c:pt>
                        <c:pt idx="6">
                          <c:v>0.48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decoder!$C$1:$I$1</c15:sqref>
                        </c15:formulaRef>
                      </c:ext>
                    </c:extLst>
                    <c:strCache>
                      <c:ptCount val="7"/>
                      <c:pt idx="0">
                        <c:v>0</c:v>
                      </c:pt>
                      <c:pt idx="1">
                        <c:v>1-3</c:v>
                      </c:pt>
                      <c:pt idx="2">
                        <c:v>4-15</c:v>
                      </c:pt>
                      <c:pt idx="3">
                        <c:v>16-31</c:v>
                      </c:pt>
                      <c:pt idx="4">
                        <c:v>32-63</c:v>
                      </c:pt>
                      <c:pt idx="5">
                        <c:v>64-127</c:v>
                      </c:pt>
                      <c:pt idx="6">
                        <c:v>128+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decoder!$C$4:$I$4</c15:sqref>
                        </c15:formulaRef>
                      </c:ext>
                    </c:extLst>
                    <c:numCache>
                      <c:formatCode>General</c:formatCode>
                      <c:ptCount val="7"/>
                      <c:pt idx="0">
                        <c:v>37.590000000000003</c:v>
                      </c:pt>
                      <c:pt idx="1">
                        <c:v>63.65</c:v>
                      </c:pt>
                      <c:pt idx="2">
                        <c:v>22.48</c:v>
                      </c:pt>
                      <c:pt idx="3">
                        <c:v>0.28999999999999998</c:v>
                      </c:pt>
                      <c:pt idx="4">
                        <c:v>1.5</c:v>
                      </c:pt>
                      <c:pt idx="5">
                        <c:v>1.23</c:v>
                      </c:pt>
                      <c:pt idx="6">
                        <c:v>1.28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A069-4D0E-B18A-AA0EA6AF8E57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decoder!$B$5</c15:sqref>
                        </c15:formulaRef>
                      </c:ext>
                    </c:extLst>
                    <c:strCache>
                      <c:ptCount val="1"/>
                      <c:pt idx="0">
                        <c:v>Eng→Fra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solidFill>
                      <a:schemeClr val="tx1"/>
                    </a:solidFill>
                  </a:ln>
                  <a:effectLst/>
                </c:spPr>
                <c:invertIfNegative val="0"/>
                <c:dLbls>
                  <c:dLbl>
                    <c:idx val="0"/>
                    <c:layout>
                      <c:manualLayout>
                        <c:x val="-1.8944118597183037E-17"/>
                        <c:y val="-0.10722366688055118"/>
                      </c:manualLayout>
                    </c:layout>
                    <c:tx>
                      <c:rich>
                        <a:bodyPr/>
                        <a:lstStyle/>
                        <a:p>
                          <a:fld id="{BDEF05A4-61D4-4EFA-9616-A0BA55126631}" type="CELLRANGE">
                            <a:rPr lang="en-US" altLang="ko-KR"/>
                            <a:pPr/>
                            <a:t>[CELLRANGE]</a:t>
                          </a:fld>
                          <a:endParaRPr lang="ko-KR" altLang="en-US"/>
                        </a:p>
                      </c:rich>
                    </c:tx>
                    <c:dLblPos val="outEnd"/>
                    <c:showLegendKey val="0"/>
                    <c:showVal val="0"/>
                    <c:showCatName val="0"/>
                    <c:showSerName val="0"/>
                    <c:showPercent val="0"/>
                    <c:showBubbleSize val="0"/>
                    <c:extLst xmlns:c15="http://schemas.microsoft.com/office/drawing/2012/chart">
                      <c:ext xmlns:c15="http://schemas.microsoft.com/office/drawing/2012/chart" uri="{CE6537A1-D6FC-4f65-9D91-7224C49458BB}">
                        <c15:dlblFieldTable/>
                        <c15:showDataLabelsRange val="1"/>
                      </c:ext>
                      <c:ext xmlns:c16="http://schemas.microsoft.com/office/drawing/2014/chart" uri="{C3380CC4-5D6E-409C-BE32-E72D297353CC}">
                        <c16:uniqueId val="{0000000B-A069-4D0E-B18A-AA0EA6AF8E57}"/>
                      </c:ext>
                    </c:extLst>
                  </c:dLbl>
                  <c:dLbl>
                    <c:idx val="1"/>
                    <c:layout>
                      <c:manualLayout>
                        <c:x val="0"/>
                        <c:y val="-4.1239871877135056E-2"/>
                      </c:manualLayout>
                    </c:layout>
                    <c:tx>
                      <c:rich>
                        <a:bodyPr/>
                        <a:lstStyle/>
                        <a:p>
                          <a:fld id="{9EC621AA-5EAF-4A4E-AC70-0E0DC41F11C6}" type="CELLRANGE">
                            <a:rPr lang="en-US" altLang="ko-KR"/>
                            <a:pPr/>
                            <a:t>[CELLRANGE]</a:t>
                          </a:fld>
                          <a:endParaRPr lang="ko-KR" altLang="en-US"/>
                        </a:p>
                      </c:rich>
                    </c:tx>
                    <c:dLblPos val="outEnd"/>
                    <c:showLegendKey val="0"/>
                    <c:showVal val="0"/>
                    <c:showCatName val="0"/>
                    <c:showSerName val="0"/>
                    <c:showPercent val="0"/>
                    <c:showBubbleSize val="0"/>
                    <c:extLst xmlns:c15="http://schemas.microsoft.com/office/drawing/2012/chart">
                      <c:ext xmlns:c15="http://schemas.microsoft.com/office/drawing/2012/chart" uri="{CE6537A1-D6FC-4f65-9D91-7224C49458BB}">
                        <c15:dlblFieldTable/>
                        <c15:showDataLabelsRange val="1"/>
                      </c:ext>
                      <c:ext xmlns:c16="http://schemas.microsoft.com/office/drawing/2014/chart" uri="{C3380CC4-5D6E-409C-BE32-E72D297353CC}">
                        <c16:uniqueId val="{0000000C-A069-4D0E-B18A-AA0EA6AF8E57}"/>
                      </c:ext>
                    </c:extLst>
                  </c:dLbl>
                  <c:dLbl>
                    <c:idx val="2"/>
                    <c:layout>
                      <c:manualLayout>
                        <c:x val="-7.5406253151875713E-17"/>
                        <c:y val="-0.16495948750854025"/>
                      </c:manualLayout>
                    </c:layout>
                    <c:tx>
                      <c:rich>
                        <a:bodyPr/>
                        <a:lstStyle/>
                        <a:p>
                          <a:fld id="{1AC4A38F-3BFA-4280-B5BF-CE92649AE00D}" type="CELLRANGE">
                            <a:rPr lang="en-US" altLang="ko-KR"/>
                            <a:pPr/>
                            <a:t>[CELLRANGE]</a:t>
                          </a:fld>
                          <a:endParaRPr lang="ko-KR" altLang="en-US"/>
                        </a:p>
                      </c:rich>
                    </c:tx>
                    <c:dLblPos val="outEnd"/>
                    <c:showLegendKey val="0"/>
                    <c:showVal val="0"/>
                    <c:showCatName val="0"/>
                    <c:showSerName val="0"/>
                    <c:showPercent val="0"/>
                    <c:showBubbleSize val="0"/>
                    <c:extLst xmlns:c15="http://schemas.microsoft.com/office/drawing/2012/chart">
                      <c:ext xmlns:c15="http://schemas.microsoft.com/office/drawing/2012/chart" uri="{CE6537A1-D6FC-4f65-9D91-7224C49458BB}">
                        <c15:dlblFieldTable/>
                        <c15:showDataLabelsRange val="1"/>
                      </c:ext>
                      <c:ext xmlns:c16="http://schemas.microsoft.com/office/drawing/2014/chart" uri="{C3380CC4-5D6E-409C-BE32-E72D297353CC}">
                        <c16:uniqueId val="{0000000D-A069-4D0E-B18A-AA0EA6AF8E57}"/>
                      </c:ext>
                    </c:extLst>
                  </c:dLbl>
                  <c:dLbl>
                    <c:idx val="3"/>
                    <c:layout>
                      <c:manualLayout>
                        <c:x val="0"/>
                        <c:y val="-7.0107782191129522E-2"/>
                      </c:manualLayout>
                    </c:layout>
                    <c:tx>
                      <c:rich>
                        <a:bodyPr/>
                        <a:lstStyle/>
                        <a:p>
                          <a:fld id="{515B3E3A-0783-4207-B8DD-130367642084}" type="CELLRANGE">
                            <a:rPr lang="en-US" altLang="ko-KR"/>
                            <a:pPr/>
                            <a:t>[CELLRANGE]</a:t>
                          </a:fld>
                          <a:endParaRPr lang="ko-KR" altLang="en-US"/>
                        </a:p>
                      </c:rich>
                    </c:tx>
                    <c:dLblPos val="outEnd"/>
                    <c:showLegendKey val="0"/>
                    <c:showVal val="0"/>
                    <c:showCatName val="0"/>
                    <c:showSerName val="0"/>
                    <c:showPercent val="0"/>
                    <c:showBubbleSize val="0"/>
                    <c:extLst xmlns:c15="http://schemas.microsoft.com/office/drawing/2012/chart">
                      <c:ext xmlns:c15="http://schemas.microsoft.com/office/drawing/2012/chart" uri="{CE6537A1-D6FC-4f65-9D91-7224C49458BB}">
                        <c15:dlblFieldTable/>
                        <c15:showDataLabelsRange val="1"/>
                      </c:ext>
                      <c:ext xmlns:c16="http://schemas.microsoft.com/office/drawing/2014/chart" uri="{C3380CC4-5D6E-409C-BE32-E72D297353CC}">
                        <c16:uniqueId val="{0000000E-A069-4D0E-B18A-AA0EA6AF8E57}"/>
                      </c:ext>
                    </c:extLst>
                  </c:dLbl>
                  <c:dLbl>
                    <c:idx val="4"/>
                    <c:layout>
                      <c:manualLayout>
                        <c:x val="-7.5406253151875713E-17"/>
                        <c:y val="-1.6495948750854021E-2"/>
                      </c:manualLayout>
                    </c:layout>
                    <c:tx>
                      <c:rich>
                        <a:bodyPr/>
                        <a:lstStyle/>
                        <a:p>
                          <a:fld id="{680497B7-172C-4D67-9E40-E93907DAA685}" type="CELLRANGE">
                            <a:rPr lang="en-US" altLang="ko-KR"/>
                            <a:pPr/>
                            <a:t>[CELLRANGE]</a:t>
                          </a:fld>
                          <a:endParaRPr lang="ko-KR" altLang="en-US"/>
                        </a:p>
                      </c:rich>
                    </c:tx>
                    <c:dLblPos val="outEnd"/>
                    <c:showLegendKey val="0"/>
                    <c:showVal val="0"/>
                    <c:showCatName val="0"/>
                    <c:showSerName val="0"/>
                    <c:showPercent val="0"/>
                    <c:showBubbleSize val="0"/>
                    <c:extLst xmlns:c15="http://schemas.microsoft.com/office/drawing/2012/chart">
                      <c:ext xmlns:c15="http://schemas.microsoft.com/office/drawing/2012/chart" uri="{CE6537A1-D6FC-4f65-9D91-7224C49458BB}">
                        <c15:dlblFieldTable/>
                        <c15:showDataLabelsRange val="1"/>
                      </c:ext>
                      <c:ext xmlns:c16="http://schemas.microsoft.com/office/drawing/2014/chart" uri="{C3380CC4-5D6E-409C-BE32-E72D297353CC}">
                        <c16:uniqueId val="{0000000F-A069-4D0E-B18A-AA0EA6AF8E57}"/>
                      </c:ext>
                    </c:extLst>
                  </c:dLbl>
                  <c:dLbl>
                    <c:idx val="5"/>
                    <c:layout>
                      <c:manualLayout>
                        <c:x val="0"/>
                        <c:y val="-1.6495948750853948E-2"/>
                      </c:manualLayout>
                    </c:layout>
                    <c:tx>
                      <c:rich>
                        <a:bodyPr/>
                        <a:lstStyle/>
                        <a:p>
                          <a:fld id="{D835FE13-6BA4-437A-8A23-264949FB349C}" type="CELLRANGE">
                            <a:rPr lang="en-US" altLang="ko-KR"/>
                            <a:pPr/>
                            <a:t>[CELLRANGE]</a:t>
                          </a:fld>
                          <a:endParaRPr lang="ko-KR" altLang="en-US"/>
                        </a:p>
                      </c:rich>
                    </c:tx>
                    <c:dLblPos val="outEnd"/>
                    <c:showLegendKey val="0"/>
                    <c:showVal val="0"/>
                    <c:showCatName val="0"/>
                    <c:showSerName val="0"/>
                    <c:showPercent val="0"/>
                    <c:showBubbleSize val="0"/>
                    <c:extLst xmlns:c15="http://schemas.microsoft.com/office/drawing/2012/chart">
                      <c:ext xmlns:c15="http://schemas.microsoft.com/office/drawing/2012/chart" uri="{CE6537A1-D6FC-4f65-9D91-7224C49458BB}">
                        <c15:dlblFieldTable/>
                        <c15:showDataLabelsRange val="1"/>
                      </c:ext>
                      <c:ext xmlns:c16="http://schemas.microsoft.com/office/drawing/2014/chart" uri="{C3380CC4-5D6E-409C-BE32-E72D297353CC}">
                        <c16:uniqueId val="{00000010-A069-4D0E-B18A-AA0EA6AF8E57}"/>
                      </c:ext>
                    </c:extLst>
                  </c:dLbl>
                  <c:dLbl>
                    <c:idx val="6"/>
                    <c:tx>
                      <c:rich>
                        <a:bodyPr/>
                        <a:lstStyle/>
                        <a:p>
                          <a:fld id="{DD8798F6-2126-495C-9ADB-10BE83BF77F3}" type="CELLRANGE">
                            <a:rPr lang="ko-KR" altLang="en-US"/>
                            <a:pPr/>
                            <a:t>[CELLRANGE]</a:t>
                          </a:fld>
                          <a:endParaRPr lang="ko-KR" altLang="en-US"/>
                        </a:p>
                      </c:rich>
                    </c:tx>
                    <c:dLblPos val="outEnd"/>
                    <c:showLegendKey val="0"/>
                    <c:showVal val="0"/>
                    <c:showCatName val="0"/>
                    <c:showSerName val="0"/>
                    <c:showPercent val="0"/>
                    <c:showBubbleSize val="0"/>
                    <c:extLst>
                      <c:ext xmlns:c15="http://schemas.microsoft.com/office/drawing/2012/chart" uri="{CE6537A1-D6FC-4f65-9D91-7224C49458BB}">
                        <c15:dlblFieldTable/>
                        <c15:xForSave val="1"/>
                        <c15:showDataLabelsRange val="1"/>
                      </c:ext>
                      <c:ext xmlns:c16="http://schemas.microsoft.com/office/drawing/2014/chart" uri="{C3380CC4-5D6E-409C-BE32-E72D297353CC}">
                        <c16:uniqueId val="{00000011-A069-4D0E-B18A-AA0EA6AF8E57}"/>
                      </c:ext>
                    </c:extLst>
                  </c:dLbl>
                  <c:spPr>
                    <a:solidFill>
                      <a:sysClr val="window" lastClr="FFFFFF">
                        <a:alpha val="60000"/>
                      </a:sysClr>
                    </a:solidFill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2000" b="0" i="0" u="none" strike="noStrike" kern="1200" baseline="0">
                          <a:solidFill>
                            <a:sysClr val="windowText" lastClr="000000"/>
                          </a:solidFill>
                          <a:latin typeface="Franklin Gothic Book" panose="020B0503020102020204" pitchFamily="34" charset="0"/>
                          <a:ea typeface="+mn-ea"/>
                          <a:cs typeface="+mn-cs"/>
                        </a:defRPr>
                      </a:pPr>
                      <a:endParaRPr lang="ko-KR"/>
                    </a:p>
                  </c:txPr>
                  <c:dLblPos val="outEnd"/>
                  <c:showLegendKey val="0"/>
                  <c:showVal val="0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DataLabelsRange val="1"/>
                      <c15:showLeaderLines val="0"/>
                    </c:ext>
                  </c:extLst>
                </c:dLbls>
                <c:errBars>
                  <c:errBarType val="both"/>
                  <c:errValType val="cust"/>
                  <c:noEndCap val="0"/>
                  <c:pl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decoder!$M$5:$S$5</c15:sqref>
                          </c15:formulaRef>
                        </c:ext>
                      </c:extLst>
                      <c:numCache>
                        <c:formatCode>General</c:formatCode>
                        <c:ptCount val="7"/>
                        <c:pt idx="0">
                          <c:v>6.84</c:v>
                        </c:pt>
                        <c:pt idx="1">
                          <c:v>5.72</c:v>
                        </c:pt>
                        <c:pt idx="2">
                          <c:v>6.57</c:v>
                        </c:pt>
                        <c:pt idx="3">
                          <c:v>0.52</c:v>
                        </c:pt>
                        <c:pt idx="4">
                          <c:v>1.06</c:v>
                        </c:pt>
                        <c:pt idx="5">
                          <c:v>0.93</c:v>
                        </c:pt>
                        <c:pt idx="6">
                          <c:v>0.48</c:v>
                        </c:pt>
                      </c:numCache>
                    </c:numRef>
                  </c:plus>
                  <c:min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decoder!$M$5:$S$5</c15:sqref>
                          </c15:formulaRef>
                        </c:ext>
                      </c:extLst>
                      <c:numCache>
                        <c:formatCode>General</c:formatCode>
                        <c:ptCount val="7"/>
                        <c:pt idx="0">
                          <c:v>6.84</c:v>
                        </c:pt>
                        <c:pt idx="1">
                          <c:v>5.72</c:v>
                        </c:pt>
                        <c:pt idx="2">
                          <c:v>6.57</c:v>
                        </c:pt>
                        <c:pt idx="3">
                          <c:v>0.52</c:v>
                        </c:pt>
                        <c:pt idx="4">
                          <c:v>1.06</c:v>
                        </c:pt>
                        <c:pt idx="5">
                          <c:v>0.93</c:v>
                        </c:pt>
                        <c:pt idx="6">
                          <c:v>0.48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decoder!$C$1:$I$1</c15:sqref>
                        </c15:formulaRef>
                      </c:ext>
                    </c:extLst>
                    <c:strCache>
                      <c:ptCount val="7"/>
                      <c:pt idx="0">
                        <c:v>0</c:v>
                      </c:pt>
                      <c:pt idx="1">
                        <c:v>1-3</c:v>
                      </c:pt>
                      <c:pt idx="2">
                        <c:v>4-15</c:v>
                      </c:pt>
                      <c:pt idx="3">
                        <c:v>16-31</c:v>
                      </c:pt>
                      <c:pt idx="4">
                        <c:v>32-63</c:v>
                      </c:pt>
                      <c:pt idx="5">
                        <c:v>64-127</c:v>
                      </c:pt>
                      <c:pt idx="6">
                        <c:v>128+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decoder!$C$5:$I$5</c15:sqref>
                        </c15:formulaRef>
                      </c:ext>
                    </c:extLst>
                    <c:numCache>
                      <c:formatCode>General</c:formatCode>
                      <c:ptCount val="7"/>
                      <c:pt idx="0">
                        <c:v>34.68</c:v>
                      </c:pt>
                      <c:pt idx="1">
                        <c:v>63.56</c:v>
                      </c:pt>
                      <c:pt idx="2">
                        <c:v>25.48</c:v>
                      </c:pt>
                      <c:pt idx="3">
                        <c:v>0.38</c:v>
                      </c:pt>
                      <c:pt idx="4">
                        <c:v>1.55</c:v>
                      </c:pt>
                      <c:pt idx="5">
                        <c:v>1.08</c:v>
                      </c:pt>
                      <c:pt idx="6">
                        <c:v>1.28</c:v>
                      </c:pt>
                    </c:numCache>
                  </c:numRef>
                </c:val>
                <c:extLst xmlns:c15="http://schemas.microsoft.com/office/drawing/2012/chart">
                  <c:ext xmlns:c15="http://schemas.microsoft.com/office/drawing/2012/chart" uri="{02D57815-91ED-43cb-92C2-25804820EDAC}">
                    <c15:datalabelsRange>
                      <c15:f>decoder!$C$9:$I$9</c15:f>
                      <c15:dlblRangeCache>
                        <c:ptCount val="7"/>
                        <c:pt idx="0">
                          <c:v>34.07</c:v>
                        </c:pt>
                        <c:pt idx="1">
                          <c:v>58.78</c:v>
                        </c:pt>
                        <c:pt idx="2">
                          <c:v>30.28</c:v>
                        </c:pt>
                        <c:pt idx="3">
                          <c:v>0.51</c:v>
                        </c:pt>
                        <c:pt idx="4">
                          <c:v>1.32</c:v>
                        </c:pt>
                        <c:pt idx="5">
                          <c:v>1.67</c:v>
                        </c:pt>
                        <c:pt idx="6">
                          <c:v>1.37</c:v>
                        </c:pt>
                      </c15:dlblRangeCache>
                    </c15:datalabelsRange>
                  </c:ext>
                  <c:ext xmlns:c16="http://schemas.microsoft.com/office/drawing/2014/chart" uri="{C3380CC4-5D6E-409C-BE32-E72D297353CC}">
                    <c16:uniqueId val="{00000012-A069-4D0E-B18A-AA0EA6AF8E57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decoder!$B$6</c15:sqref>
                        </c15:formulaRef>
                      </c:ext>
                    </c:extLst>
                    <c:strCache>
                      <c:ptCount val="1"/>
                      <c:pt idx="0">
                        <c:v>Jpn→Arb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solidFill>
                      <a:schemeClr val="tx1"/>
                    </a:solidFill>
                  </a:ln>
                  <a:effectLst/>
                </c:spPr>
                <c:invertIfNegative val="0"/>
                <c:dLbls>
                  <c:delete val="1"/>
                </c:dLbls>
                <c:errBars>
                  <c:errBarType val="both"/>
                  <c:errValType val="cust"/>
                  <c:noEndCap val="0"/>
                  <c:pl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decoder!$M$6:$S$6</c15:sqref>
                          </c15:formulaRef>
                        </c:ext>
                      </c:extLst>
                      <c:numCache>
                        <c:formatCode>General</c:formatCode>
                        <c:ptCount val="7"/>
                        <c:pt idx="0">
                          <c:v>7.29</c:v>
                        </c:pt>
                        <c:pt idx="1">
                          <c:v>5.56</c:v>
                        </c:pt>
                        <c:pt idx="2">
                          <c:v>6.09</c:v>
                        </c:pt>
                        <c:pt idx="3">
                          <c:v>0.63</c:v>
                        </c:pt>
                        <c:pt idx="4">
                          <c:v>1.3</c:v>
                        </c:pt>
                        <c:pt idx="5">
                          <c:v>1.0900000000000001</c:v>
                        </c:pt>
                        <c:pt idx="6">
                          <c:v>0.56999999999999995</c:v>
                        </c:pt>
                      </c:numCache>
                    </c:numRef>
                  </c:plus>
                  <c:min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decoder!$M$6:$S$6</c15:sqref>
                          </c15:formulaRef>
                        </c:ext>
                      </c:extLst>
                      <c:numCache>
                        <c:formatCode>General</c:formatCode>
                        <c:ptCount val="7"/>
                        <c:pt idx="0">
                          <c:v>7.29</c:v>
                        </c:pt>
                        <c:pt idx="1">
                          <c:v>5.56</c:v>
                        </c:pt>
                        <c:pt idx="2">
                          <c:v>6.09</c:v>
                        </c:pt>
                        <c:pt idx="3">
                          <c:v>0.63</c:v>
                        </c:pt>
                        <c:pt idx="4">
                          <c:v>1.3</c:v>
                        </c:pt>
                        <c:pt idx="5">
                          <c:v>1.0900000000000001</c:v>
                        </c:pt>
                        <c:pt idx="6">
                          <c:v>0.56999999999999995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decoder!$C$1:$I$1</c15:sqref>
                        </c15:formulaRef>
                      </c:ext>
                    </c:extLst>
                    <c:strCache>
                      <c:ptCount val="7"/>
                      <c:pt idx="0">
                        <c:v>0</c:v>
                      </c:pt>
                      <c:pt idx="1">
                        <c:v>1-3</c:v>
                      </c:pt>
                      <c:pt idx="2">
                        <c:v>4-15</c:v>
                      </c:pt>
                      <c:pt idx="3">
                        <c:v>16-31</c:v>
                      </c:pt>
                      <c:pt idx="4">
                        <c:v>32-63</c:v>
                      </c:pt>
                      <c:pt idx="5">
                        <c:v>64-127</c:v>
                      </c:pt>
                      <c:pt idx="6">
                        <c:v>128+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decoder!$C$6:$I$6</c15:sqref>
                        </c15:formulaRef>
                      </c:ext>
                    </c:extLst>
                    <c:numCache>
                      <c:formatCode>General</c:formatCode>
                      <c:ptCount val="7"/>
                      <c:pt idx="0">
                        <c:v>38.72</c:v>
                      </c:pt>
                      <c:pt idx="1">
                        <c:v>58.4</c:v>
                      </c:pt>
                      <c:pt idx="2">
                        <c:v>25.89</c:v>
                      </c:pt>
                      <c:pt idx="3">
                        <c:v>0.41</c:v>
                      </c:pt>
                      <c:pt idx="4">
                        <c:v>2.02</c:v>
                      </c:pt>
                      <c:pt idx="5">
                        <c:v>1.51</c:v>
                      </c:pt>
                      <c:pt idx="6">
                        <c:v>1.06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3-A069-4D0E-B18A-AA0EA6AF8E57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decoder!$B$7</c15:sqref>
                        </c15:formulaRef>
                      </c:ext>
                    </c:extLst>
                    <c:strCache>
                      <c:ptCount val="1"/>
                      <c:pt idx="0">
                        <c:v>Rus→Kor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solidFill>
                      <a:schemeClr val="tx1"/>
                    </a:solidFill>
                  </a:ln>
                  <a:effectLst/>
                </c:spPr>
                <c:invertIfNegative val="0"/>
                <c:dLbls>
                  <c:delete val="1"/>
                </c:dLbls>
                <c:errBars>
                  <c:errBarType val="both"/>
                  <c:errValType val="cust"/>
                  <c:noEndCap val="0"/>
                  <c:pl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decoder!$M$7:$S$7</c15:sqref>
                          </c15:formulaRef>
                        </c:ext>
                      </c:extLst>
                      <c:numCache>
                        <c:formatCode>General</c:formatCode>
                        <c:ptCount val="7"/>
                        <c:pt idx="0">
                          <c:v>7.46</c:v>
                        </c:pt>
                        <c:pt idx="1">
                          <c:v>6.18</c:v>
                        </c:pt>
                        <c:pt idx="2">
                          <c:v>9.4700000000000006</c:v>
                        </c:pt>
                        <c:pt idx="3">
                          <c:v>0.84</c:v>
                        </c:pt>
                        <c:pt idx="4">
                          <c:v>0.87</c:v>
                        </c:pt>
                        <c:pt idx="5">
                          <c:v>1.08</c:v>
                        </c:pt>
                        <c:pt idx="6">
                          <c:v>0.6</c:v>
                        </c:pt>
                      </c:numCache>
                    </c:numRef>
                  </c:plus>
                  <c:minus>
                    <c:numRef>
                      <c:extLst xmlns:c15="http://schemas.microsoft.com/office/drawing/2012/chart">
                        <c:ext xmlns:c15="http://schemas.microsoft.com/office/drawing/2012/chart" uri="{02D57815-91ED-43cb-92C2-25804820EDAC}">
                          <c15:formulaRef>
                            <c15:sqref>decoder!$M$7:$S$7</c15:sqref>
                          </c15:formulaRef>
                        </c:ext>
                      </c:extLst>
                      <c:numCache>
                        <c:formatCode>General</c:formatCode>
                        <c:ptCount val="7"/>
                        <c:pt idx="0">
                          <c:v>7.46</c:v>
                        </c:pt>
                        <c:pt idx="1">
                          <c:v>6.18</c:v>
                        </c:pt>
                        <c:pt idx="2">
                          <c:v>9.4700000000000006</c:v>
                        </c:pt>
                        <c:pt idx="3">
                          <c:v>0.84</c:v>
                        </c:pt>
                        <c:pt idx="4">
                          <c:v>0.87</c:v>
                        </c:pt>
                        <c:pt idx="5">
                          <c:v>1.08</c:v>
                        </c:pt>
                        <c:pt idx="6">
                          <c:v>0.6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decoder!$C$1:$I$1</c15:sqref>
                        </c15:formulaRef>
                      </c:ext>
                    </c:extLst>
                    <c:strCache>
                      <c:ptCount val="7"/>
                      <c:pt idx="0">
                        <c:v>0</c:v>
                      </c:pt>
                      <c:pt idx="1">
                        <c:v>1-3</c:v>
                      </c:pt>
                      <c:pt idx="2">
                        <c:v>4-15</c:v>
                      </c:pt>
                      <c:pt idx="3">
                        <c:v>16-31</c:v>
                      </c:pt>
                      <c:pt idx="4">
                        <c:v>32-63</c:v>
                      </c:pt>
                      <c:pt idx="5">
                        <c:v>64-127</c:v>
                      </c:pt>
                      <c:pt idx="6">
                        <c:v>128+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decoder!$C$7:$I$7</c15:sqref>
                        </c15:formulaRef>
                      </c:ext>
                    </c:extLst>
                    <c:numCache>
                      <c:formatCode>General</c:formatCode>
                      <c:ptCount val="7"/>
                      <c:pt idx="0">
                        <c:v>30.2</c:v>
                      </c:pt>
                      <c:pt idx="1">
                        <c:v>54.93</c:v>
                      </c:pt>
                      <c:pt idx="2">
                        <c:v>38.21</c:v>
                      </c:pt>
                      <c:pt idx="3">
                        <c:v>0.66</c:v>
                      </c:pt>
                      <c:pt idx="4">
                        <c:v>0.82</c:v>
                      </c:pt>
                      <c:pt idx="5">
                        <c:v>1.42</c:v>
                      </c:pt>
                      <c:pt idx="6">
                        <c:v>1.76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4-A069-4D0E-B18A-AA0EA6AF8E57}"/>
                  </c:ext>
                </c:extLst>
              </c15:ser>
            </c15:filteredBarSeries>
          </c:ext>
        </c:extLst>
      </c:barChart>
      <c:catAx>
        <c:axId val="45740764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Franklin Gothic Book" panose="020B0503020102020204" pitchFamily="34" charset="0"/>
                    <a:ea typeface="+mn-ea"/>
                    <a:cs typeface="+mn-cs"/>
                  </a:defRPr>
                </a:pPr>
                <a:r>
                  <a:rPr lang="en-US" dirty="0"/>
                  <a:t>Routed Tokens (Total avg.</a:t>
                </a:r>
                <a:r>
                  <a:rPr lang="en-US" baseline="0" dirty="0"/>
                  <a:t> 786 tokens)</a:t>
                </a:r>
                <a:endParaRPr lang="ko-KR" dirty="0"/>
              </a:p>
            </c:rich>
          </c:tx>
          <c:layout>
            <c:manualLayout>
              <c:xMode val="edge"/>
              <c:yMode val="edge"/>
              <c:x val="0.23660775251860808"/>
              <c:y val="0.9007473633169501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ysClr val="windowText" lastClr="000000"/>
                  </a:solidFill>
                  <a:latin typeface="Franklin Gothic Book" panose="020B0503020102020204" pitchFamily="34" charset="0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ysClr val="windowText" lastClr="000000"/>
                </a:solidFill>
                <a:latin typeface="Franklin Gothic Book" panose="020B0503020102020204" pitchFamily="34" charset="0"/>
                <a:ea typeface="+mn-ea"/>
                <a:cs typeface="+mn-cs"/>
              </a:defRPr>
            </a:pPr>
            <a:endParaRPr lang="ko-KR"/>
          </a:p>
        </c:txPr>
        <c:crossAx val="695515775"/>
        <c:crosses val="autoZero"/>
        <c:auto val="1"/>
        <c:lblAlgn val="ctr"/>
        <c:lblOffset val="100"/>
        <c:noMultiLvlLbl val="0"/>
      </c:catAx>
      <c:valAx>
        <c:axId val="695515775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50000"/>
                </a:schemeClr>
              </a:solidFill>
              <a:prstDash val="dash"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Franklin Gothic Book" panose="020B0503020102020204" pitchFamily="34" charset="0"/>
                    <a:ea typeface="+mn-ea"/>
                    <a:cs typeface="+mn-cs"/>
                  </a:defRPr>
                </a:pPr>
                <a:r>
                  <a:rPr lang="en-US"/>
                  <a:t>Number of Experts</a:t>
                </a:r>
                <a:endParaRPr lang="ko-KR"/>
              </a:p>
            </c:rich>
          </c:tx>
          <c:layout>
            <c:manualLayout>
              <c:xMode val="edge"/>
              <c:yMode val="edge"/>
              <c:x val="0"/>
              <c:y val="9.0528882899890209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ysClr val="windowText" lastClr="000000"/>
                  </a:solidFill>
                  <a:latin typeface="Franklin Gothic Book" panose="020B0503020102020204" pitchFamily="34" charset="0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ysClr val="windowText" lastClr="000000"/>
                </a:solidFill>
                <a:latin typeface="Franklin Gothic Book" panose="020B0503020102020204" pitchFamily="34" charset="0"/>
                <a:ea typeface="+mn-ea"/>
                <a:cs typeface="+mn-cs"/>
              </a:defRPr>
            </a:pPr>
            <a:endParaRPr lang="ko-KR"/>
          </a:p>
        </c:txPr>
        <c:crossAx val="457407647"/>
        <c:crosses val="autoZero"/>
        <c:crossBetween val="between"/>
      </c:valAx>
      <c:spPr>
        <a:noFill/>
        <a:ln>
          <a:solidFill>
            <a:sysClr val="windowText" lastClr="000000"/>
          </a:solidFill>
        </a:ln>
        <a:effectLst/>
      </c:spPr>
    </c:plotArea>
    <c:legend>
      <c:legendPos val="r"/>
      <c:layout>
        <c:manualLayout>
          <c:xMode val="edge"/>
          <c:yMode val="edge"/>
          <c:x val="0.40492593009303957"/>
          <c:y val="9.7271219375336102E-2"/>
          <c:w val="0.56259343384734295"/>
          <c:h val="0.12711459878475512"/>
        </c:manualLayout>
      </c:layout>
      <c:overlay val="0"/>
      <c:spPr>
        <a:solidFill>
          <a:schemeClr val="bg1"/>
        </a:solidFill>
        <a:ln>
          <a:solidFill>
            <a:sysClr val="windowText" lastClr="000000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ysClr val="windowText" lastClr="000000"/>
              </a:solidFill>
              <a:latin typeface="Franklin Gothic Book" panose="020B0503020102020204" pitchFamily="34" charset="0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bg1"/>
      </a:solidFill>
      <a:round/>
    </a:ln>
    <a:effectLst/>
  </c:spPr>
  <c:txPr>
    <a:bodyPr/>
    <a:lstStyle/>
    <a:p>
      <a:pPr>
        <a:defRPr sz="2000">
          <a:solidFill>
            <a:sysClr val="windowText" lastClr="000000"/>
          </a:solidFill>
          <a:latin typeface="Franklin Gothic Book" panose="020B0503020102020204" pitchFamily="34" charset="0"/>
        </a:defRPr>
      </a:pPr>
      <a:endParaRPr lang="ko-KR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039920615862889"/>
          <c:y val="3.5096280286628451E-2"/>
          <c:w val="0.76397532100587329"/>
          <c:h val="0.73322994217823179"/>
        </c:manualLayout>
      </c:layout>
      <c:scatterChart>
        <c:scatterStyle val="lineMarker"/>
        <c:varyColors val="0"/>
        <c:ser>
          <c:idx val="0"/>
          <c:order val="0"/>
          <c:tx>
            <c:v>NVIDIA A100</c:v>
          </c:tx>
          <c:spPr>
            <a:ln w="9525" cap="rnd">
              <a:solidFill>
                <a:sysClr val="windowText" lastClr="000000"/>
              </a:solidFill>
              <a:round/>
            </a:ln>
            <a:effectLst/>
          </c:spPr>
          <c:marker>
            <c:symbol val="none"/>
          </c:marker>
          <c:xVal>
            <c:numRef>
              <c:f>'transfer&amp;compute'!$T$46:$T$51</c:f>
              <c:numCache>
                <c:formatCode>General</c:formatCode>
                <c:ptCount val="6"/>
                <c:pt idx="0">
                  <c:v>1.0000000000000002E-2</c:v>
                </c:pt>
                <c:pt idx="1">
                  <c:v>0.1</c:v>
                </c:pt>
                <c:pt idx="2">
                  <c:v>1</c:v>
                </c:pt>
                <c:pt idx="3">
                  <c:v>9.9999999999999982</c:v>
                </c:pt>
                <c:pt idx="4">
                  <c:v>100</c:v>
                </c:pt>
                <c:pt idx="5">
                  <c:v>1000</c:v>
                </c:pt>
              </c:numCache>
            </c:numRef>
          </c:xVal>
          <c:yVal>
            <c:numRef>
              <c:f>'transfer&amp;compute'!$U$46:$U$51</c:f>
              <c:numCache>
                <c:formatCode>General</c:formatCode>
                <c:ptCount val="6"/>
                <c:pt idx="0">
                  <c:v>19.490000000000002</c:v>
                </c:pt>
                <c:pt idx="1">
                  <c:v>194.9</c:v>
                </c:pt>
                <c:pt idx="2">
                  <c:v>1949</c:v>
                </c:pt>
                <c:pt idx="3">
                  <c:v>19490</c:v>
                </c:pt>
                <c:pt idx="4">
                  <c:v>19490</c:v>
                </c:pt>
                <c:pt idx="5">
                  <c:v>19490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FFB-461C-82B0-7BD07F061214}"/>
            </c:ext>
          </c:extLst>
        </c:ser>
        <c:ser>
          <c:idx val="2"/>
          <c:order val="2"/>
          <c:tx>
            <c:v>NLLB-MoE Expert</c:v>
          </c:tx>
          <c:spPr>
            <a:ln w="25400" cap="rnd">
              <a:noFill/>
              <a:round/>
            </a:ln>
            <a:effectLst/>
          </c:spPr>
          <c:marker>
            <c:symbol val="diamond"/>
            <c:size val="12"/>
            <c:spPr>
              <a:solidFill>
                <a:schemeClr val="tx1">
                  <a:lumMod val="65000"/>
                  <a:lumOff val="35000"/>
                </a:schemeClr>
              </a:solidFill>
              <a:ln w="9525">
                <a:solidFill>
                  <a:schemeClr val="tx1"/>
                </a:solidFill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77E51A05-DC40-49F9-95BC-706E532A6A45}" type="CELLRANGE">
                      <a:rPr lang="ko-KR" altLang="en-US"/>
                      <a:pPr/>
                      <a:t>[CELLRANGE]</a:t>
                    </a:fld>
                    <a:endParaRPr lang="ko-KR" alt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AFFB-461C-82B0-7BD07F061214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09E8F33A-C158-434E-B400-05989C4228E9}" type="CELLRANGE">
                      <a:rPr lang="ko-KR" altLang="en-US"/>
                      <a:pPr/>
                      <a:t>[CELLRANGE]</a:t>
                    </a:fld>
                    <a:endParaRPr lang="ko-KR" alt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AFFB-461C-82B0-7BD07F061214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3E39AA29-EE01-4A61-819E-5BA6441209F4}" type="CELLRANGE">
                      <a:rPr lang="ko-KR" altLang="en-US"/>
                      <a:pPr/>
                      <a:t>[CELLRANGE]</a:t>
                    </a:fld>
                    <a:endParaRPr lang="ko-KR" alt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AFFB-461C-82B0-7BD07F061214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859B763E-7711-4735-B19A-2E536542C44B}" type="CELLRANGE">
                      <a:rPr lang="ko-KR" altLang="en-US"/>
                      <a:pPr/>
                      <a:t>[CELLRANGE]</a:t>
                    </a:fld>
                    <a:endParaRPr lang="ko-KR" altLang="en-US"/>
                  </a:p>
                </c:rich>
              </c:tx>
              <c:dLblPos val="b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AFFB-461C-82B0-7BD07F061214}"/>
                </c:ext>
              </c:extLst>
            </c:dLbl>
            <c:dLbl>
              <c:idx val="4"/>
              <c:layout>
                <c:manualLayout>
                  <c:x val="-0.17059439560926976"/>
                  <c:y val="-0.11754496175337439"/>
                </c:manualLayout>
              </c:layout>
              <c:tx>
                <c:rich>
                  <a:bodyPr/>
                  <a:lstStyle/>
                  <a:p>
                    <a:fld id="{AD4279CE-E401-4AEA-BDF9-AAA47C196E3D}" type="CELLRANGE">
                      <a:rPr lang="en-US" altLang="ko-KR"/>
                      <a:pPr/>
                      <a:t>[CELLRANGE]</a:t>
                    </a:fld>
                    <a:endParaRPr lang="ko-KR" altLang="en-US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AFFB-461C-82B0-7BD07F061214}"/>
                </c:ext>
              </c:extLst>
            </c:dLbl>
            <c:dLbl>
              <c:idx val="5"/>
              <c:layout>
                <c:manualLayout>
                  <c:x val="-7.0697809988041788E-2"/>
                  <c:y val="0.11358755467142299"/>
                </c:manualLayout>
              </c:layout>
              <c:tx>
                <c:rich>
                  <a:bodyPr/>
                  <a:lstStyle/>
                  <a:p>
                    <a:fld id="{2D13154C-A4C8-48E3-AEF6-8694425B4A83}" type="CELLRANGE">
                      <a:rPr lang="en-US" altLang="ko-KR"/>
                      <a:pPr/>
                      <a:t>[CELLRANGE]</a:t>
                    </a:fld>
                    <a:endParaRPr lang="ko-KR" altLang="en-US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AFFB-461C-82B0-7BD07F061214}"/>
                </c:ext>
              </c:extLst>
            </c:dLbl>
            <c:dLbl>
              <c:idx val="6"/>
              <c:layout>
                <c:manualLayout>
                  <c:x val="-6.7609143902430072E-2"/>
                  <c:y val="-0.10963014758947169"/>
                </c:manualLayout>
              </c:layout>
              <c:tx>
                <c:rich>
                  <a:bodyPr/>
                  <a:lstStyle/>
                  <a:p>
                    <a:fld id="{3D15DF51-ECE2-49CE-955B-0E7BE15FA92B}" type="CELLRANGE">
                      <a:rPr lang="en-US" altLang="ko-KR"/>
                      <a:pPr/>
                      <a:t>[CELLRANGE]</a:t>
                    </a:fld>
                    <a:endParaRPr lang="ko-KR" altLang="en-US"/>
                  </a:p>
                </c:rich>
              </c:tx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7-AFFB-461C-82B0-7BD07F06121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Arial" panose="020B0604020202020204" pitchFamily="34" charset="0"/>
                  </a:defRPr>
                </a:pPr>
                <a:endParaRPr lang="ko-KR"/>
              </a:p>
            </c:txPr>
            <c:dLblPos val="b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'transfer&amp;compute'!$K$52:$K$58</c:f>
              <c:numCache>
                <c:formatCode>General</c:formatCode>
                <c:ptCount val="7"/>
                <c:pt idx="0">
                  <c:v>0.49996948428440646</c:v>
                </c:pt>
                <c:pt idx="1">
                  <c:v>1.9995118379301928</c:v>
                </c:pt>
                <c:pt idx="2">
                  <c:v>7.9921951219512195</c:v>
                </c:pt>
                <c:pt idx="3">
                  <c:v>31.875486381322958</c:v>
                </c:pt>
                <c:pt idx="4">
                  <c:v>63.503875968992247</c:v>
                </c:pt>
                <c:pt idx="5">
                  <c:v>126.03076923076924</c:v>
                </c:pt>
                <c:pt idx="6">
                  <c:v>248.24242424242425</c:v>
                </c:pt>
              </c:numCache>
            </c:numRef>
          </c:xVal>
          <c:yVal>
            <c:numRef>
              <c:f>'transfer&amp;compute'!$F$52:$F$58</c:f>
              <c:numCache>
                <c:formatCode>General</c:formatCode>
                <c:ptCount val="7"/>
                <c:pt idx="0">
                  <c:v>684.78432653061213</c:v>
                </c:pt>
                <c:pt idx="1">
                  <c:v>1420.293417989418</c:v>
                </c:pt>
                <c:pt idx="2">
                  <c:v>5534.7516701030918</c:v>
                </c:pt>
                <c:pt idx="3">
                  <c:v>12341.860045977011</c:v>
                </c:pt>
                <c:pt idx="4">
                  <c:v>14364.439117056856</c:v>
                </c:pt>
                <c:pt idx="5">
                  <c:v>15004.252562445416</c:v>
                </c:pt>
                <c:pt idx="6">
                  <c:v>15936.79887198516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'transfer&amp;compute'!$L$52:$L$58</c15:f>
                <c15:dlblRangeCache>
                  <c:ptCount val="7"/>
                  <c:pt idx="0">
                    <c:v>T=1</c:v>
                  </c:pt>
                  <c:pt idx="1">
                    <c:v>T=4</c:v>
                  </c:pt>
                  <c:pt idx="2">
                    <c:v>T=16</c:v>
                  </c:pt>
                  <c:pt idx="3">
                    <c:v>T=64</c:v>
                  </c:pt>
                  <c:pt idx="4">
                    <c:v>T=128</c:v>
                  </c:pt>
                  <c:pt idx="5">
                    <c:v>T=256</c:v>
                  </c:pt>
                  <c:pt idx="6">
                    <c:v>T=512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8-AFFB-461C-82B0-7BD07F061214}"/>
            </c:ext>
          </c:extLst>
        </c:ser>
        <c:ser>
          <c:idx val="3"/>
          <c:order val="3"/>
          <c:tx>
            <c:strRef>
              <c:f>'transfer&amp;compute'!$N$61</c:f>
              <c:strCache>
                <c:ptCount val="1"/>
                <c:pt idx="0">
                  <c:v>ylabel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none"/>
          </c:marker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10</a:t>
                    </a:r>
                    <a:r>
                      <a:rPr lang="en-US" baseline="30000"/>
                      <a:t>2</a:t>
                    </a:r>
                    <a:endParaRPr lang="en-US" baseline="30000" dirty="0"/>
                  </a:p>
                </c:rich>
              </c:tx>
              <c:dLblPos val="l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9-AFFB-461C-82B0-7BD07F061214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/>
                      <a:t>10</a:t>
                    </a:r>
                    <a:r>
                      <a:rPr lang="en-US" baseline="30000"/>
                      <a:t>3</a:t>
                    </a:r>
                    <a:endParaRPr lang="en-US" baseline="30000" dirty="0"/>
                  </a:p>
                </c:rich>
              </c:tx>
              <c:dLblPos val="l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A-AFFB-461C-82B0-7BD07F061214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/>
                      <a:t>10</a:t>
                    </a:r>
                    <a:r>
                      <a:rPr lang="en-US" baseline="30000"/>
                      <a:t>4</a:t>
                    </a:r>
                    <a:endParaRPr lang="en-US" baseline="30000" dirty="0"/>
                  </a:p>
                </c:rich>
              </c:tx>
              <c:dLblPos val="l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B-AFFB-461C-82B0-7BD07F061214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/>
                      <a:t>10</a:t>
                    </a:r>
                    <a:r>
                      <a:rPr lang="en-US" baseline="30000"/>
                      <a:t>5</a:t>
                    </a:r>
                    <a:endParaRPr lang="en-US" baseline="30000" dirty="0"/>
                  </a:p>
                </c:rich>
              </c:tx>
              <c:dLblPos val="l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C-AFFB-461C-82B0-7BD07F06121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Arial" panose="020B0604020202020204" pitchFamily="34" charset="0"/>
                  </a:defRPr>
                </a:pPr>
                <a:endParaRPr lang="ko-KR"/>
              </a:p>
            </c:txPr>
            <c:dLblPos val="l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'transfer&amp;compute'!$M$62:$M$65</c:f>
              <c:numCache>
                <c:formatCode>General</c:formatCode>
                <c:ptCount val="4"/>
                <c:pt idx="0">
                  <c:v>0.1</c:v>
                </c:pt>
                <c:pt idx="1">
                  <c:v>0.1</c:v>
                </c:pt>
                <c:pt idx="2">
                  <c:v>0.1</c:v>
                </c:pt>
                <c:pt idx="3">
                  <c:v>0.1</c:v>
                </c:pt>
              </c:numCache>
            </c:numRef>
          </c:xVal>
          <c:yVal>
            <c:numRef>
              <c:f>'transfer&amp;compute'!$N$62:$N$65</c:f>
              <c:numCache>
                <c:formatCode>General</c:formatCode>
                <c:ptCount val="4"/>
                <c:pt idx="0">
                  <c:v>100</c:v>
                </c:pt>
                <c:pt idx="1">
                  <c:v>1000</c:v>
                </c:pt>
                <c:pt idx="2">
                  <c:v>10000</c:v>
                </c:pt>
                <c:pt idx="3">
                  <c:v>100000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D-AFFB-461C-82B0-7BD07F0612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67535487"/>
        <c:axId val="1170245343"/>
        <c:extLst>
          <c:ext xmlns:c15="http://schemas.microsoft.com/office/drawing/2012/chart" uri="{02D57815-91ED-43cb-92C2-25804820EDAC}">
            <c15:filteredScatterSeries>
              <c15:ser>
                <c:idx val="1"/>
                <c:order val="1"/>
                <c:tx>
                  <c:v>d1024</c:v>
                </c:tx>
                <c:spPr>
                  <a:ln w="25400" cap="rnd">
                    <a:noFill/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'transfer&amp;compute'!$K$44:$K$51</c15:sqref>
                        </c15:formulaRef>
                      </c:ext>
                    </c:extLst>
                    <c:numCache>
                      <c:formatCode>General</c:formatCode>
                      <c:ptCount val="8"/>
                      <c:pt idx="0">
                        <c:v>0.49993897229342121</c:v>
                      </c:pt>
                      <c:pt idx="1">
                        <c:v>1.9990239141044412</c:v>
                      </c:pt>
                      <c:pt idx="2">
                        <c:v>7.9844054580896682</c:v>
                      </c:pt>
                      <c:pt idx="3">
                        <c:v>31.751937984496124</c:v>
                      </c:pt>
                      <c:pt idx="4">
                        <c:v>63.015384615384619</c:v>
                      </c:pt>
                      <c:pt idx="5">
                        <c:v>124.12121212121212</c:v>
                      </c:pt>
                      <c:pt idx="6">
                        <c:v>240.94117647058823</c:v>
                      </c:pt>
                      <c:pt idx="7">
                        <c:v>455.11111111111109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'transfer&amp;compute'!$F$44:$F$51</c15:sqref>
                        </c15:formulaRef>
                      </c:ext>
                    </c:extLst>
                    <c:numCache>
                      <c:formatCode>General</c:formatCode>
                      <c:ptCount val="8"/>
                      <c:pt idx="0">
                        <c:v>762.60072727272745</c:v>
                      </c:pt>
                      <c:pt idx="1">
                        <c:v>1177.3484912280701</c:v>
                      </c:pt>
                      <c:pt idx="2">
                        <c:v>4793.4902857142861</c:v>
                      </c:pt>
                      <c:pt idx="3">
                        <c:v>11545.611010752687</c:v>
                      </c:pt>
                      <c:pt idx="4">
                        <c:v>12782.640761904764</c:v>
                      </c:pt>
                      <c:pt idx="5">
                        <c:v>13421.772800000001</c:v>
                      </c:pt>
                      <c:pt idx="6">
                        <c:v>16361.780175238093</c:v>
                      </c:pt>
                      <c:pt idx="7">
                        <c:v>17353.403216161616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E-AFFB-461C-82B0-7BD07F061214}"/>
                  </c:ext>
                </c:extLst>
              </c15:ser>
            </c15:filteredScatterSeries>
          </c:ext>
        </c:extLst>
      </c:scatterChart>
      <c:valAx>
        <c:axId val="1067535487"/>
        <c:scaling>
          <c:logBase val="10"/>
          <c:orientation val="minMax"/>
          <c:max val="500"/>
          <c:min val="0.1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Arial" panose="020B0604020202020204" pitchFamily="34" charset="0"/>
                  </a:defRPr>
                </a:pPr>
                <a:r>
                  <a:rPr lang="en-US" dirty="0"/>
                  <a:t>Operational Intensity (Ops/Byte)</a:t>
                </a:r>
                <a:endParaRPr lang="ko-KR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Arial" panose="020B0604020202020204" pitchFamily="34" charset="0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ysClr val="windowText" lastClr="00000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170245343"/>
        <c:crosses val="autoZero"/>
        <c:crossBetween val="midCat"/>
        <c:majorUnit val="10"/>
      </c:valAx>
      <c:valAx>
        <c:axId val="1170245343"/>
        <c:scaling>
          <c:logBase val="10"/>
          <c:orientation val="minMax"/>
          <c:min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Arial" panose="020B0604020202020204" pitchFamily="34" charset="0"/>
                  </a:defRPr>
                </a:pPr>
                <a:r>
                  <a:rPr lang="en-US"/>
                  <a:t>Performance (GFLOPS)</a:t>
                </a:r>
              </a:p>
            </c:rich>
          </c:tx>
          <c:layout>
            <c:manualLayout>
              <c:xMode val="edge"/>
              <c:yMode val="edge"/>
              <c:x val="2.7777243226211144E-3"/>
              <c:y val="9.7445696273057384E-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Arial" panose="020B0604020202020204" pitchFamily="34" charset="0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one"/>
        <c:spPr>
          <a:noFill/>
          <a:ln>
            <a:solidFill>
              <a:sysClr val="windowText" lastClr="000000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067535487"/>
        <c:crossesAt val="1.0000000000000002E-2"/>
        <c:crossBetween val="midCat"/>
        <c:majorUnit val="10"/>
      </c:valAx>
      <c:spPr>
        <a:noFill/>
        <a:ln>
          <a:solidFill>
            <a:sysClr val="windowText" lastClr="000000"/>
          </a:solidFill>
        </a:ln>
        <a:effectLst/>
      </c:spPr>
    </c:plotArea>
    <c:legend>
      <c:legendPos val="r"/>
      <c:legendEntry>
        <c:idx val="1"/>
        <c:delete val="1"/>
      </c:legendEntry>
      <c:legendEntry>
        <c:idx val="2"/>
        <c:delete val="1"/>
      </c:legendEntry>
      <c:layout>
        <c:manualLayout>
          <c:xMode val="edge"/>
          <c:yMode val="edge"/>
          <c:x val="0.51113941136016938"/>
          <c:y val="0.63335932134519435"/>
          <c:w val="0.40648981150910674"/>
          <c:h val="0.11714953265203611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Arial" panose="020B0604020202020204" pitchFamily="34" charset="0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2000">
          <a:solidFill>
            <a:sysClr val="windowText" lastClr="000000"/>
          </a:solidFill>
          <a:latin typeface="+mn-lt"/>
          <a:cs typeface="Arial" panose="020B0604020202020204" pitchFamily="34" charset="0"/>
        </a:defRPr>
      </a:pPr>
      <a:endParaRPr lang="ko-KR"/>
    </a:p>
  </c:txPr>
  <c:externalData r:id="rId3">
    <c:autoUpdate val="0"/>
  </c:externalData>
  <c:userShapes r:id="rId4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053929203329853"/>
          <c:y val="0.13696868227437192"/>
          <c:w val="0.88312825392844074"/>
          <c:h val="0.5845105141475559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'res1-1.enc_latency'!$BU$130</c:f>
              <c:strCache>
                <c:ptCount val="1"/>
                <c:pt idx="0">
                  <c:v>GPU+Offload</c:v>
                </c:pt>
              </c:strCache>
            </c:strRef>
          </c:tx>
          <c:spPr>
            <a:solidFill>
              <a:schemeClr val="bg1"/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cat>
            <c:multiLvlStrRef>
              <c:f>'res1-1.enc_latency'!$BR$131:$BT$138</c:f>
              <c:multiLvlStrCache>
                <c:ptCount val="8"/>
                <c:lvl>
                  <c:pt idx="0">
                    <c:v>B=1</c:v>
                  </c:pt>
                  <c:pt idx="1">
                    <c:v>B=4</c:v>
                  </c:pt>
                  <c:pt idx="2">
                    <c:v>B=1</c:v>
                  </c:pt>
                  <c:pt idx="3">
                    <c:v>B=4</c:v>
                  </c:pt>
                  <c:pt idx="4">
                    <c:v>B=1</c:v>
                  </c:pt>
                  <c:pt idx="5">
                    <c:v>B=4</c:v>
                  </c:pt>
                  <c:pt idx="6">
                    <c:v>B=1</c:v>
                  </c:pt>
                  <c:pt idx="7">
                    <c:v>B=4</c:v>
                  </c:pt>
                </c:lvl>
                <c:lvl>
                  <c:pt idx="0">
                    <c:v>Switch</c:v>
                  </c:pt>
                  <c:pt idx="2">
                    <c:v>NLLB-MoE</c:v>
                  </c:pt>
                  <c:pt idx="4">
                    <c:v>Switch</c:v>
                  </c:pt>
                  <c:pt idx="6">
                    <c:v>NLLB-MoE</c:v>
                  </c:pt>
                </c:lvl>
                <c:lvl>
                  <c:pt idx="0">
                    <c:v>Encoder</c:v>
                  </c:pt>
                  <c:pt idx="4">
                    <c:v>Decoder</c:v>
                  </c:pt>
                </c:lvl>
              </c:multiLvlStrCache>
            </c:multiLvlStrRef>
          </c:cat>
          <c:val>
            <c:numRef>
              <c:f>'res1-1.enc_latency'!$BU$131:$BU$138</c:f>
              <c:numCache>
                <c:formatCode>General</c:formatCode>
                <c:ptCount val="8"/>
                <c:pt idx="0">
                  <c:v>0.26111472828312904</c:v>
                </c:pt>
                <c:pt idx="1">
                  <c:v>0.25466717958110324</c:v>
                </c:pt>
                <c:pt idx="2">
                  <c:v>9.7121896318591971E-2</c:v>
                </c:pt>
                <c:pt idx="3">
                  <c:v>6.6178481859657315E-2</c:v>
                </c:pt>
                <c:pt idx="4">
                  <c:v>0.92240346272564921</c:v>
                </c:pt>
                <c:pt idx="5">
                  <c:v>0.75836131026702613</c:v>
                </c:pt>
                <c:pt idx="6">
                  <c:v>0.51812575494873869</c:v>
                </c:pt>
                <c:pt idx="7">
                  <c:v>0.35911886542879018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46A-418A-81BA-8CF2A0B362AF}"/>
            </c:ext>
          </c:extLst>
        </c:ser>
        <c:ser>
          <c:idx val="1"/>
          <c:order val="1"/>
          <c:tx>
            <c:strRef>
              <c:f>'res1-1.enc_latency'!$BV$130</c:f>
              <c:strCache>
                <c:ptCount val="1"/>
                <c:pt idx="0">
                  <c:v>MoNDE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cat>
            <c:multiLvlStrRef>
              <c:f>'res1-1.enc_latency'!$BR$131:$BT$138</c:f>
              <c:multiLvlStrCache>
                <c:ptCount val="8"/>
                <c:lvl>
                  <c:pt idx="0">
                    <c:v>B=1</c:v>
                  </c:pt>
                  <c:pt idx="1">
                    <c:v>B=4</c:v>
                  </c:pt>
                  <c:pt idx="2">
                    <c:v>B=1</c:v>
                  </c:pt>
                  <c:pt idx="3">
                    <c:v>B=4</c:v>
                  </c:pt>
                  <c:pt idx="4">
                    <c:v>B=1</c:v>
                  </c:pt>
                  <c:pt idx="5">
                    <c:v>B=4</c:v>
                  </c:pt>
                  <c:pt idx="6">
                    <c:v>B=1</c:v>
                  </c:pt>
                  <c:pt idx="7">
                    <c:v>B=4</c:v>
                  </c:pt>
                </c:lvl>
                <c:lvl>
                  <c:pt idx="0">
                    <c:v>Switch</c:v>
                  </c:pt>
                  <c:pt idx="2">
                    <c:v>NLLB-MoE</c:v>
                  </c:pt>
                  <c:pt idx="4">
                    <c:v>Switch</c:v>
                  </c:pt>
                  <c:pt idx="6">
                    <c:v>NLLB-MoE</c:v>
                  </c:pt>
                </c:lvl>
                <c:lvl>
                  <c:pt idx="0">
                    <c:v>Encoder</c:v>
                  </c:pt>
                  <c:pt idx="4">
                    <c:v>Decoder</c:v>
                  </c:pt>
                </c:lvl>
              </c:multiLvlStrCache>
            </c:multiLvlStrRef>
          </c:cat>
          <c:val>
            <c:numRef>
              <c:f>'res1-1.enc_latency'!$BV$131:$BV$138</c:f>
              <c:numCache>
                <c:formatCode>General</c:formatCode>
                <c:ptCount val="8"/>
                <c:pt idx="0">
                  <c:v>0.72997141981623825</c:v>
                </c:pt>
                <c:pt idx="1">
                  <c:v>0.609297486227799</c:v>
                </c:pt>
                <c:pt idx="2">
                  <c:v>0.5504487648048858</c:v>
                </c:pt>
                <c:pt idx="3">
                  <c:v>0.41206263790186792</c:v>
                </c:pt>
                <c:pt idx="4">
                  <c:v>0.85535034819725109</c:v>
                </c:pt>
                <c:pt idx="5">
                  <c:v>0.84801657000602981</c:v>
                </c:pt>
                <c:pt idx="6">
                  <c:v>0.76445043908321808</c:v>
                </c:pt>
                <c:pt idx="7">
                  <c:v>0.82566115710301258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1-246A-418A-81BA-8CF2A0B362AF}"/>
            </c:ext>
          </c:extLst>
        </c:ser>
        <c:ser>
          <c:idx val="2"/>
          <c:order val="2"/>
          <c:tx>
            <c:strRef>
              <c:f>'res1-1.enc_latency'!$BW$130</c:f>
              <c:strCache>
                <c:ptCount val="1"/>
                <c:pt idx="0">
                  <c:v>MoNDE+Load-balancing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cat>
            <c:multiLvlStrRef>
              <c:f>'res1-1.enc_latency'!$BR$131:$BT$138</c:f>
              <c:multiLvlStrCache>
                <c:ptCount val="8"/>
                <c:lvl>
                  <c:pt idx="0">
                    <c:v>B=1</c:v>
                  </c:pt>
                  <c:pt idx="1">
                    <c:v>B=4</c:v>
                  </c:pt>
                  <c:pt idx="2">
                    <c:v>B=1</c:v>
                  </c:pt>
                  <c:pt idx="3">
                    <c:v>B=4</c:v>
                  </c:pt>
                  <c:pt idx="4">
                    <c:v>B=1</c:v>
                  </c:pt>
                  <c:pt idx="5">
                    <c:v>B=4</c:v>
                  </c:pt>
                  <c:pt idx="6">
                    <c:v>B=1</c:v>
                  </c:pt>
                  <c:pt idx="7">
                    <c:v>B=4</c:v>
                  </c:pt>
                </c:lvl>
                <c:lvl>
                  <c:pt idx="0">
                    <c:v>Switch</c:v>
                  </c:pt>
                  <c:pt idx="2">
                    <c:v>NLLB-MoE</c:v>
                  </c:pt>
                  <c:pt idx="4">
                    <c:v>Switch</c:v>
                  </c:pt>
                  <c:pt idx="6">
                    <c:v>NLLB-MoE</c:v>
                  </c:pt>
                </c:lvl>
                <c:lvl>
                  <c:pt idx="0">
                    <c:v>Encoder</c:v>
                  </c:pt>
                  <c:pt idx="4">
                    <c:v>Decoder</c:v>
                  </c:pt>
                </c:lvl>
              </c:multiLvlStrCache>
            </c:multiLvlStrRef>
          </c:cat>
          <c:val>
            <c:numRef>
              <c:f>'res1-1.enc_latency'!$BW$131:$BW$138</c:f>
              <c:numCache>
                <c:formatCode>General</c:formatCode>
                <c:ptCount val="8"/>
                <c:pt idx="0">
                  <c:v>0.89788241954702841</c:v>
                </c:pt>
                <c:pt idx="1">
                  <c:v>0.68041953502045749</c:v>
                </c:pt>
                <c:pt idx="2">
                  <c:v>0.57291096419741527</c:v>
                </c:pt>
                <c:pt idx="3">
                  <c:v>0.49668360252646238</c:v>
                </c:pt>
                <c:pt idx="4">
                  <c:v>0.88113495660949437</c:v>
                </c:pt>
                <c:pt idx="5">
                  <c:v>0.87554070456271749</c:v>
                </c:pt>
                <c:pt idx="6">
                  <c:v>0.81444143168849081</c:v>
                </c:pt>
                <c:pt idx="7">
                  <c:v>0.80753282767906265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2-246A-418A-81BA-8CF2A0B362AF}"/>
            </c:ext>
          </c:extLst>
        </c:ser>
        <c:ser>
          <c:idx val="3"/>
          <c:order val="3"/>
          <c:tx>
            <c:strRef>
              <c:f>'res1-1.enc_latency'!$BX$130</c:f>
              <c:strCache>
                <c:ptCount val="1"/>
                <c:pt idx="0">
                  <c:v>Ideal GPU (∞ memory)</c:v>
                </c:pt>
              </c:strCache>
            </c:strRef>
          </c:tx>
          <c:spPr>
            <a:solidFill>
              <a:schemeClr val="tx1"/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dLbls>
            <c:dLbl>
              <c:idx val="0"/>
              <c:layout>
                <c:manualLayout>
                  <c:x val="-3.3663435696305824E-2"/>
                  <c:y val="0"/>
                </c:manualLayout>
              </c:layout>
              <c:tx>
                <c:rich>
                  <a:bodyPr/>
                  <a:lstStyle/>
                  <a:p>
                    <a:fld id="{3C24EB1D-F042-42E0-8C6F-759AAF983EF2}" type="CELLRANGE">
                      <a:rPr lang="en-US" altLang="ko-KR"/>
                      <a:pPr/>
                      <a:t>[CELLRANGE]</a:t>
                    </a:fld>
                    <a:endParaRPr lang="ko-KR" alt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3-246A-418A-81BA-8CF2A0B362AF}"/>
                </c:ext>
              </c:extLst>
            </c:dLbl>
            <c:dLbl>
              <c:idx val="1"/>
              <c:layout>
                <c:manualLayout>
                  <c:x val="-3.3663435696305824E-2"/>
                  <c:y val="0"/>
                </c:manualLayout>
              </c:layout>
              <c:tx>
                <c:rich>
                  <a:bodyPr/>
                  <a:lstStyle/>
                  <a:p>
                    <a:fld id="{C456A61B-372D-4578-8ED4-B3E1FDE59F3A}" type="CELLRANGE">
                      <a:rPr lang="en-US" altLang="ko-KR"/>
                      <a:pPr/>
                      <a:t>[CELLRANGE]</a:t>
                    </a:fld>
                    <a:endParaRPr lang="ko-KR" alt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4-246A-418A-81BA-8CF2A0B362AF}"/>
                </c:ext>
              </c:extLst>
            </c:dLbl>
            <c:dLbl>
              <c:idx val="2"/>
              <c:layout>
                <c:manualLayout>
                  <c:x val="-3.246117013572343E-2"/>
                  <c:y val="0"/>
                </c:manualLayout>
              </c:layout>
              <c:tx>
                <c:rich>
                  <a:bodyPr/>
                  <a:lstStyle/>
                  <a:p>
                    <a:fld id="{9342E604-1308-4C0C-AC1C-3ED802E2082E}" type="CELLRANGE">
                      <a:rPr lang="en-US" altLang="ko-KR"/>
                      <a:pPr/>
                      <a:t>[CELLRANGE]</a:t>
                    </a:fld>
                    <a:endParaRPr lang="ko-KR" alt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246A-418A-81BA-8CF2A0B362AF}"/>
                </c:ext>
              </c:extLst>
            </c:dLbl>
            <c:dLbl>
              <c:idx val="3"/>
              <c:layout>
                <c:manualLayout>
                  <c:x val="-3.2461170135723479E-2"/>
                  <c:y val="0"/>
                </c:manualLayout>
              </c:layout>
              <c:tx>
                <c:rich>
                  <a:bodyPr/>
                  <a:lstStyle/>
                  <a:p>
                    <a:fld id="{4673A6B1-3F7E-4C10-A847-77EFF2FC83A4}" type="CELLRANGE">
                      <a:rPr lang="en-US" altLang="ko-KR"/>
                      <a:pPr/>
                      <a:t>[CELLRANGE]</a:t>
                    </a:fld>
                    <a:endParaRPr lang="ko-KR" alt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246A-418A-81BA-8CF2A0B362AF}"/>
                </c:ext>
              </c:extLst>
            </c:dLbl>
            <c:dLbl>
              <c:idx val="4"/>
              <c:layout>
                <c:manualLayout>
                  <c:x val="-3.3663435696305824E-2"/>
                  <c:y val="0"/>
                </c:manualLayout>
              </c:layout>
              <c:tx>
                <c:rich>
                  <a:bodyPr/>
                  <a:lstStyle/>
                  <a:p>
                    <a:fld id="{6CE43C09-6F81-4BAF-A60F-6680DCB684D4}" type="CELLRANGE">
                      <a:rPr lang="en-US" altLang="ko-KR"/>
                      <a:pPr/>
                      <a:t>[CELLRANGE]</a:t>
                    </a:fld>
                    <a:endParaRPr lang="ko-KR" alt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7-246A-418A-81BA-8CF2A0B362AF}"/>
                </c:ext>
              </c:extLst>
            </c:dLbl>
            <c:dLbl>
              <c:idx val="5"/>
              <c:layout>
                <c:manualLayout>
                  <c:x val="-3.3663435696305914E-2"/>
                  <c:y val="0"/>
                </c:manualLayout>
              </c:layout>
              <c:tx>
                <c:rich>
                  <a:bodyPr/>
                  <a:lstStyle/>
                  <a:p>
                    <a:fld id="{118B7488-2EA6-4550-A18B-72EE7D02489C}" type="CELLRANGE">
                      <a:rPr lang="en-US" altLang="ko-KR"/>
                      <a:pPr/>
                      <a:t>[CELLRANGE]</a:t>
                    </a:fld>
                    <a:endParaRPr lang="ko-KR" alt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8-246A-418A-81BA-8CF2A0B362AF}"/>
                </c:ext>
              </c:extLst>
            </c:dLbl>
            <c:dLbl>
              <c:idx val="6"/>
              <c:layout>
                <c:manualLayout>
                  <c:x val="-3.2461170135723479E-2"/>
                  <c:y val="0"/>
                </c:manualLayout>
              </c:layout>
              <c:tx>
                <c:rich>
                  <a:bodyPr/>
                  <a:lstStyle/>
                  <a:p>
                    <a:fld id="{1862B057-D1E9-4254-8D68-2DA1B17DCC1B}" type="CELLRANGE">
                      <a:rPr lang="en-US" altLang="ko-KR"/>
                      <a:pPr/>
                      <a:t>[CELLRANGE]</a:t>
                    </a:fld>
                    <a:endParaRPr lang="ko-KR" alt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9-246A-418A-81BA-8CF2A0B362AF}"/>
                </c:ext>
              </c:extLst>
            </c:dLbl>
            <c:dLbl>
              <c:idx val="7"/>
              <c:layout>
                <c:manualLayout>
                  <c:x val="-3.3663435696305824E-2"/>
                  <c:y val="0"/>
                </c:manualLayout>
              </c:layout>
              <c:tx>
                <c:rich>
                  <a:bodyPr/>
                  <a:lstStyle/>
                  <a:p>
                    <a:fld id="{B5D8917A-D37A-464F-9E92-8039272F34D4}" type="CELLRANGE">
                      <a:rPr lang="en-US" altLang="ko-KR"/>
                      <a:pPr/>
                      <a:t>[CELLRANGE]</a:t>
                    </a:fld>
                    <a:endParaRPr lang="ko-KR" alt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A-246A-418A-81BA-8CF2A0B362A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Franklin Gothic Book" panose="020B05030201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ko-KR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'res1-1.enc_latency'!$BR$131:$BT$138</c:f>
              <c:multiLvlStrCache>
                <c:ptCount val="8"/>
                <c:lvl>
                  <c:pt idx="0">
                    <c:v>B=1</c:v>
                  </c:pt>
                  <c:pt idx="1">
                    <c:v>B=4</c:v>
                  </c:pt>
                  <c:pt idx="2">
                    <c:v>B=1</c:v>
                  </c:pt>
                  <c:pt idx="3">
                    <c:v>B=4</c:v>
                  </c:pt>
                  <c:pt idx="4">
                    <c:v>B=1</c:v>
                  </c:pt>
                  <c:pt idx="5">
                    <c:v>B=4</c:v>
                  </c:pt>
                  <c:pt idx="6">
                    <c:v>B=1</c:v>
                  </c:pt>
                  <c:pt idx="7">
                    <c:v>B=4</c:v>
                  </c:pt>
                </c:lvl>
                <c:lvl>
                  <c:pt idx="0">
                    <c:v>Switch</c:v>
                  </c:pt>
                  <c:pt idx="2">
                    <c:v>NLLB-MoE</c:v>
                  </c:pt>
                  <c:pt idx="4">
                    <c:v>Switch</c:v>
                  </c:pt>
                  <c:pt idx="6">
                    <c:v>NLLB-MoE</c:v>
                  </c:pt>
                </c:lvl>
                <c:lvl>
                  <c:pt idx="0">
                    <c:v>Encoder</c:v>
                  </c:pt>
                  <c:pt idx="4">
                    <c:v>Decoder</c:v>
                  </c:pt>
                </c:lvl>
              </c:multiLvlStrCache>
            </c:multiLvlStrRef>
          </c:cat>
          <c:val>
            <c:numRef>
              <c:f>'res1-1.enc_latency'!$BX$131:$BX$138</c:f>
              <c:numCache>
                <c:formatCode>General</c:formatCode>
                <c:ptCount val="8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'res1-1.enc_latency'!$BZ$131:$BZ$138</c15:f>
                <c15:dlblRangeCache>
                  <c:ptCount val="8"/>
                  <c:pt idx="0">
                    <c:v>3.44×</c:v>
                  </c:pt>
                  <c:pt idx="1">
                    <c:v>2.67×</c:v>
                  </c:pt>
                  <c:pt idx="2">
                    <c:v>5.9×</c:v>
                  </c:pt>
                  <c:pt idx="3">
                    <c:v>7.51×</c:v>
                  </c:pt>
                  <c:pt idx="4">
                    <c:v>0.96×</c:v>
                  </c:pt>
                  <c:pt idx="5">
                    <c:v>1.15×</c:v>
                  </c:pt>
                  <c:pt idx="6">
                    <c:v>1.57×</c:v>
                  </c:pt>
                  <c:pt idx="7">
                    <c:v>2.25×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B-246A-418A-81BA-8CF2A0B362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817544639"/>
        <c:axId val="816878447"/>
        <c:extLst/>
      </c:barChart>
      <c:catAx>
        <c:axId val="8175446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ysClr val="windowText" lastClr="00000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lnSpc>
                <a:spcPct val="50000"/>
              </a:lnSpc>
              <a:defRPr sz="2000" b="0" i="0" u="none" strike="noStrike" kern="1200" baseline="0">
                <a:solidFill>
                  <a:sysClr val="windowText" lastClr="000000"/>
                </a:solidFill>
                <a:latin typeface="Franklin Gothic Book" panose="020B05030201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816878447"/>
        <c:crosses val="autoZero"/>
        <c:auto val="1"/>
        <c:lblAlgn val="ctr"/>
        <c:lblOffset val="100"/>
        <c:noMultiLvlLbl val="0"/>
      </c:catAx>
      <c:valAx>
        <c:axId val="816878447"/>
        <c:scaling>
          <c:orientation val="minMax"/>
          <c:max val="1.49"/>
          <c:min val="0"/>
        </c:scaling>
        <c:delete val="0"/>
        <c:axPos val="l"/>
        <c:majorGridlines>
          <c:spPr>
            <a:ln w="12700" cap="flat" cmpd="sng" algn="ctr">
              <a:noFill/>
              <a:prstDash val="dash"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ysClr val="windowText" lastClr="000000"/>
                    </a:solidFill>
                    <a:latin typeface="Franklin Gothic Book" panose="020B05030201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/>
                  <a:t>Norm. Throughput</a:t>
                </a:r>
                <a:endParaRPr lang="ko-KR"/>
              </a:p>
            </c:rich>
          </c:tx>
          <c:layout>
            <c:manualLayout>
              <c:xMode val="edge"/>
              <c:yMode val="edge"/>
              <c:x val="2.4994815006886933E-4"/>
              <c:y val="9.7715668905092395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ysClr val="windowText" lastClr="000000"/>
                  </a:solidFill>
                  <a:latin typeface="Franklin Gothic Book" panose="020B0503020102020204" pitchFamily="34" charset="0"/>
                  <a:ea typeface="+mn-ea"/>
                  <a:cs typeface="Arial" panose="020B0604020202020204" pitchFamily="34" charset="0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ysClr val="windowText" lastClr="000000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ysClr val="windowText" lastClr="000000"/>
                </a:solidFill>
                <a:latin typeface="Franklin Gothic Book" panose="020B05030201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817544639"/>
        <c:crosses val="autoZero"/>
        <c:crossBetween val="between"/>
        <c:majorUnit val="0.5"/>
      </c:valAx>
      <c:spPr>
        <a:noFill/>
        <a:ln>
          <a:solidFill>
            <a:sysClr val="windowText" lastClr="000000"/>
          </a:solidFill>
        </a:ln>
        <a:effectLst/>
      </c:spPr>
    </c:plotArea>
    <c:legend>
      <c:legendPos val="b"/>
      <c:layout>
        <c:manualLayout>
          <c:xMode val="edge"/>
          <c:yMode val="edge"/>
          <c:x val="0.10041643828354345"/>
          <c:y val="1.2503278734269051E-2"/>
          <c:w val="0.88229952695110192"/>
          <c:h val="0.10916910827729255"/>
        </c:manualLayout>
      </c:layout>
      <c:overlay val="0"/>
      <c:spPr>
        <a:solidFill>
          <a:schemeClr val="bg1"/>
        </a:solidFill>
        <a:ln>
          <a:solidFill>
            <a:sysClr val="windowText" lastClr="000000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ysClr val="windowText" lastClr="000000"/>
              </a:solidFill>
              <a:latin typeface="Franklin Gothic Book" panose="020B0503020102020204" pitchFamily="34" charset="0"/>
              <a:ea typeface="+mn-ea"/>
              <a:cs typeface="Arial" panose="020B0604020202020204" pitchFamily="34" charset="0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bg1"/>
      </a:solidFill>
      <a:round/>
    </a:ln>
    <a:effectLst/>
  </c:spPr>
  <c:txPr>
    <a:bodyPr/>
    <a:lstStyle/>
    <a:p>
      <a:pPr>
        <a:defRPr sz="2000">
          <a:solidFill>
            <a:sysClr val="windowText" lastClr="000000"/>
          </a:solidFill>
          <a:latin typeface="Franklin Gothic Book" panose="020B0503020102020204" pitchFamily="34" charset="0"/>
          <a:cs typeface="Arial" panose="020B0604020202020204" pitchFamily="34" charset="0"/>
        </a:defRPr>
      </a:pPr>
      <a:endParaRPr lang="ko-K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0.20638</cdr:x>
      <cdr:y>0.05893</cdr:y>
    </cdr:from>
    <cdr:to>
      <cdr:x>0.60305</cdr:x>
      <cdr:y>0.15696</cdr:y>
    </cdr:to>
    <cdr:sp macro="" textlink="">
      <cdr:nvSpPr>
        <cdr:cNvPr id="2" name="사각형: 둥근 모서리 1">
          <a:extLst xmlns:a="http://schemas.openxmlformats.org/drawingml/2006/main">
            <a:ext uri="{FF2B5EF4-FFF2-40B4-BE49-F238E27FC236}">
              <a16:creationId xmlns:a16="http://schemas.microsoft.com/office/drawing/2014/main" id="{7F2F856B-4745-4D53-A06F-06FBC972B017}"/>
            </a:ext>
          </a:extLst>
        </cdr:cNvPr>
        <cdr:cNvSpPr/>
      </cdr:nvSpPr>
      <cdr:spPr>
        <a:xfrm xmlns:a="http://schemas.openxmlformats.org/drawingml/2006/main">
          <a:off x="1061738" y="189115"/>
          <a:ext cx="2040649" cy="314598"/>
        </a:xfrm>
        <a:prstGeom xmlns:a="http://schemas.openxmlformats.org/drawingml/2006/main" prst="roundRect">
          <a:avLst>
            <a:gd name="adj" fmla="val 3000"/>
          </a:avLst>
        </a:prstGeom>
        <a:noFill xmlns:a="http://schemas.openxmlformats.org/drawingml/2006/main"/>
        <a:ln xmlns:a="http://schemas.openxmlformats.org/drawingml/2006/main" w="57150">
          <a:noFill/>
          <a:prstDash val="dash"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lIns="0" tIns="0" rIns="0" bIns="0" rtlCol="0" anchor="ctr"/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sz="1400" spc="-20" dirty="0">
              <a:solidFill>
                <a:schemeClr val="tx1"/>
              </a:solidFill>
              <a:latin typeface="Franklin Gothic Book" panose="020B0503020102020204" pitchFamily="34" charset="0"/>
              <a:cs typeface="Arial" panose="020B0604020202020204" pitchFamily="34" charset="0"/>
            </a:rPr>
            <a:t>T : Routed Tokens / Expert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0.12167</cdr:x>
      <cdr:y>0.36785</cdr:y>
    </cdr:from>
    <cdr:to>
      <cdr:x>0.12167</cdr:x>
      <cdr:y>0.61847</cdr:y>
    </cdr:to>
    <cdr:cxnSp macro="">
      <cdr:nvCxnSpPr>
        <cdr:cNvPr id="3" name="직선 화살표 연결선 2">
          <a:extLst xmlns:a="http://schemas.openxmlformats.org/drawingml/2006/main">
            <a:ext uri="{FF2B5EF4-FFF2-40B4-BE49-F238E27FC236}">
              <a16:creationId xmlns:a16="http://schemas.microsoft.com/office/drawing/2014/main" id="{83E38AF1-36CB-4B08-AE85-AB07B2A653DA}"/>
            </a:ext>
          </a:extLst>
        </cdr:cNvPr>
        <cdr:cNvCxnSpPr/>
      </cdr:nvCxnSpPr>
      <cdr:spPr>
        <a:xfrm xmlns:a="http://schemas.openxmlformats.org/drawingml/2006/main">
          <a:off x="1285277" y="1307213"/>
          <a:ext cx="0" cy="890649"/>
        </a:xfrm>
        <a:prstGeom xmlns:a="http://schemas.openxmlformats.org/drawingml/2006/main" prst="straightConnector1">
          <a:avLst/>
        </a:prstGeom>
        <a:ln xmlns:a="http://schemas.openxmlformats.org/drawingml/2006/main" w="12700">
          <a:solidFill>
            <a:schemeClr val="tx1"/>
          </a:solidFill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0.11159</cdr:x>
      <cdr:y>0.36933</cdr:y>
    </cdr:from>
    <cdr:to>
      <cdr:x>0.15668</cdr:x>
      <cdr:y>0.36933</cdr:y>
    </cdr:to>
    <cdr:cxnSp macro="">
      <cdr:nvCxnSpPr>
        <cdr:cNvPr id="5" name="직선 연결선 4">
          <a:extLst xmlns:a="http://schemas.openxmlformats.org/drawingml/2006/main">
            <a:ext uri="{FF2B5EF4-FFF2-40B4-BE49-F238E27FC236}">
              <a16:creationId xmlns:a16="http://schemas.microsoft.com/office/drawing/2014/main" id="{E48DC4A1-9024-4D15-AE24-6DC4FC5C110E}"/>
            </a:ext>
          </a:extLst>
        </cdr:cNvPr>
        <cdr:cNvCxnSpPr/>
      </cdr:nvCxnSpPr>
      <cdr:spPr>
        <a:xfrm xmlns:a="http://schemas.openxmlformats.org/drawingml/2006/main">
          <a:off x="1178802" y="1312500"/>
          <a:ext cx="476250" cy="0"/>
        </a:xfrm>
        <a:prstGeom xmlns:a="http://schemas.openxmlformats.org/drawingml/2006/main" prst="line">
          <a:avLst/>
        </a:prstGeom>
        <a:ln xmlns:a="http://schemas.openxmlformats.org/drawingml/2006/main" w="12700">
          <a:solidFill>
            <a:schemeClr val="tx1"/>
          </a:solidFill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0.23258</cdr:x>
      <cdr:y>0.45161</cdr:y>
    </cdr:from>
    <cdr:to>
      <cdr:x>0.23258</cdr:x>
      <cdr:y>0.62195</cdr:y>
    </cdr:to>
    <cdr:cxnSp macro="">
      <cdr:nvCxnSpPr>
        <cdr:cNvPr id="9" name="직선 화살표 연결선 8">
          <a:extLst xmlns:a="http://schemas.openxmlformats.org/drawingml/2006/main">
            <a:ext uri="{FF2B5EF4-FFF2-40B4-BE49-F238E27FC236}">
              <a16:creationId xmlns:a16="http://schemas.microsoft.com/office/drawing/2014/main" id="{0B64F2EF-AE94-4F93-87BA-8A49B932A307}"/>
            </a:ext>
          </a:extLst>
        </cdr:cNvPr>
        <cdr:cNvCxnSpPr/>
      </cdr:nvCxnSpPr>
      <cdr:spPr>
        <a:xfrm xmlns:a="http://schemas.openxmlformats.org/drawingml/2006/main">
          <a:off x="2456851" y="1604869"/>
          <a:ext cx="0" cy="605363"/>
        </a:xfrm>
        <a:prstGeom xmlns:a="http://schemas.openxmlformats.org/drawingml/2006/main" prst="straightConnector1">
          <a:avLst/>
        </a:prstGeom>
        <a:ln xmlns:a="http://schemas.openxmlformats.org/drawingml/2006/main" w="12700">
          <a:solidFill>
            <a:schemeClr val="tx1"/>
          </a:solidFill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0.22183</cdr:x>
      <cdr:y>0.45309</cdr:y>
    </cdr:from>
    <cdr:to>
      <cdr:x>0.26691</cdr:x>
      <cdr:y>0.45309</cdr:y>
    </cdr:to>
    <cdr:cxnSp macro="">
      <cdr:nvCxnSpPr>
        <cdr:cNvPr id="10" name="직선 연결선 9">
          <a:extLst xmlns:a="http://schemas.openxmlformats.org/drawingml/2006/main">
            <a:ext uri="{FF2B5EF4-FFF2-40B4-BE49-F238E27FC236}">
              <a16:creationId xmlns:a16="http://schemas.microsoft.com/office/drawing/2014/main" id="{B4975B1B-05C1-498E-8DBC-0DF918E255DC}"/>
            </a:ext>
          </a:extLst>
        </cdr:cNvPr>
        <cdr:cNvCxnSpPr/>
      </cdr:nvCxnSpPr>
      <cdr:spPr>
        <a:xfrm xmlns:a="http://schemas.openxmlformats.org/drawingml/2006/main">
          <a:off x="2343233" y="1610156"/>
          <a:ext cx="476250" cy="0"/>
        </a:xfrm>
        <a:prstGeom xmlns:a="http://schemas.openxmlformats.org/drawingml/2006/main" prst="line">
          <a:avLst/>
        </a:prstGeom>
        <a:ln xmlns:a="http://schemas.openxmlformats.org/drawingml/2006/main" w="12700">
          <a:solidFill>
            <a:schemeClr val="tx1"/>
          </a:solidFill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0.34259</cdr:x>
      <cdr:y>0.49449</cdr:y>
    </cdr:from>
    <cdr:to>
      <cdr:x>0.34259</cdr:x>
      <cdr:y>0.68293</cdr:y>
    </cdr:to>
    <cdr:cxnSp macro="">
      <cdr:nvCxnSpPr>
        <cdr:cNvPr id="11" name="직선 화살표 연결선 10">
          <a:extLst xmlns:a="http://schemas.openxmlformats.org/drawingml/2006/main">
            <a:ext uri="{FF2B5EF4-FFF2-40B4-BE49-F238E27FC236}">
              <a16:creationId xmlns:a16="http://schemas.microsoft.com/office/drawing/2014/main" id="{1942DCD1-902A-44FF-87EF-12841C229B0F}"/>
            </a:ext>
          </a:extLst>
        </cdr:cNvPr>
        <cdr:cNvCxnSpPr/>
      </cdr:nvCxnSpPr>
      <cdr:spPr>
        <a:xfrm xmlns:a="http://schemas.openxmlformats.org/drawingml/2006/main">
          <a:off x="3618901" y="1757269"/>
          <a:ext cx="0" cy="669656"/>
        </a:xfrm>
        <a:prstGeom xmlns:a="http://schemas.openxmlformats.org/drawingml/2006/main" prst="straightConnector1">
          <a:avLst/>
        </a:prstGeom>
        <a:ln xmlns:a="http://schemas.openxmlformats.org/drawingml/2006/main" w="12700">
          <a:solidFill>
            <a:schemeClr val="tx1"/>
          </a:solidFill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0.33206</cdr:x>
      <cdr:y>0.49598</cdr:y>
    </cdr:from>
    <cdr:to>
      <cdr:x>0.37714</cdr:x>
      <cdr:y>0.49598</cdr:y>
    </cdr:to>
    <cdr:cxnSp macro="">
      <cdr:nvCxnSpPr>
        <cdr:cNvPr id="12" name="직선 연결선 11">
          <a:extLst xmlns:a="http://schemas.openxmlformats.org/drawingml/2006/main">
            <a:ext uri="{FF2B5EF4-FFF2-40B4-BE49-F238E27FC236}">
              <a16:creationId xmlns:a16="http://schemas.microsoft.com/office/drawing/2014/main" id="{6AB5C07B-2BE3-4F02-8521-41FB99B6B90F}"/>
            </a:ext>
          </a:extLst>
        </cdr:cNvPr>
        <cdr:cNvCxnSpPr/>
      </cdr:nvCxnSpPr>
      <cdr:spPr>
        <a:xfrm xmlns:a="http://schemas.openxmlformats.org/drawingml/2006/main">
          <a:off x="3507664" y="1762556"/>
          <a:ext cx="476250" cy="0"/>
        </a:xfrm>
        <a:prstGeom xmlns:a="http://schemas.openxmlformats.org/drawingml/2006/main" prst="line">
          <a:avLst/>
        </a:prstGeom>
        <a:ln xmlns:a="http://schemas.openxmlformats.org/drawingml/2006/main" w="12700">
          <a:solidFill>
            <a:schemeClr val="tx1"/>
          </a:solidFill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0.4535</cdr:x>
      <cdr:y>0.52465</cdr:y>
    </cdr:from>
    <cdr:to>
      <cdr:x>0.4535</cdr:x>
      <cdr:y>0.69566</cdr:y>
    </cdr:to>
    <cdr:cxnSp macro="">
      <cdr:nvCxnSpPr>
        <cdr:cNvPr id="13" name="직선 화살표 연결선 12">
          <a:extLst xmlns:a="http://schemas.openxmlformats.org/drawingml/2006/main">
            <a:ext uri="{FF2B5EF4-FFF2-40B4-BE49-F238E27FC236}">
              <a16:creationId xmlns:a16="http://schemas.microsoft.com/office/drawing/2014/main" id="{F13CB1EB-67DD-4CF0-B125-219412B51596}"/>
            </a:ext>
          </a:extLst>
        </cdr:cNvPr>
        <cdr:cNvCxnSpPr/>
      </cdr:nvCxnSpPr>
      <cdr:spPr>
        <a:xfrm xmlns:a="http://schemas.openxmlformats.org/drawingml/2006/main">
          <a:off x="4790477" y="1864425"/>
          <a:ext cx="0" cy="607744"/>
        </a:xfrm>
        <a:prstGeom xmlns:a="http://schemas.openxmlformats.org/drawingml/2006/main" prst="straightConnector1">
          <a:avLst/>
        </a:prstGeom>
        <a:ln xmlns:a="http://schemas.openxmlformats.org/drawingml/2006/main" w="12700">
          <a:solidFill>
            <a:schemeClr val="tx1"/>
          </a:solidFill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0.44252</cdr:x>
      <cdr:y>0.52613</cdr:y>
    </cdr:from>
    <cdr:to>
      <cdr:x>0.4876</cdr:x>
      <cdr:y>0.52613</cdr:y>
    </cdr:to>
    <cdr:cxnSp macro="">
      <cdr:nvCxnSpPr>
        <cdr:cNvPr id="14" name="직선 연결선 13">
          <a:extLst xmlns:a="http://schemas.openxmlformats.org/drawingml/2006/main">
            <a:ext uri="{FF2B5EF4-FFF2-40B4-BE49-F238E27FC236}">
              <a16:creationId xmlns:a16="http://schemas.microsoft.com/office/drawing/2014/main" id="{C97D2D4D-E748-4835-99D5-84FF29383A04}"/>
            </a:ext>
          </a:extLst>
        </cdr:cNvPr>
        <cdr:cNvCxnSpPr/>
      </cdr:nvCxnSpPr>
      <cdr:spPr>
        <a:xfrm xmlns:a="http://schemas.openxmlformats.org/drawingml/2006/main">
          <a:off x="4674477" y="1869712"/>
          <a:ext cx="476250" cy="0"/>
        </a:xfrm>
        <a:prstGeom xmlns:a="http://schemas.openxmlformats.org/drawingml/2006/main" prst="line">
          <a:avLst/>
        </a:prstGeom>
        <a:ln xmlns:a="http://schemas.openxmlformats.org/drawingml/2006/main" w="12700">
          <a:solidFill>
            <a:schemeClr val="tx1"/>
          </a:solidFill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0.67441</cdr:x>
      <cdr:y>0.37737</cdr:y>
    </cdr:from>
    <cdr:to>
      <cdr:x>0.67441</cdr:x>
      <cdr:y>0.42294</cdr:y>
    </cdr:to>
    <cdr:cxnSp macro="">
      <cdr:nvCxnSpPr>
        <cdr:cNvPr id="15" name="직선 화살표 연결선 14">
          <a:extLst xmlns:a="http://schemas.openxmlformats.org/drawingml/2006/main">
            <a:ext uri="{FF2B5EF4-FFF2-40B4-BE49-F238E27FC236}">
              <a16:creationId xmlns:a16="http://schemas.microsoft.com/office/drawing/2014/main" id="{B1A77A1E-1884-4096-B9DB-FCCDC9AFA349}"/>
            </a:ext>
          </a:extLst>
        </cdr:cNvPr>
        <cdr:cNvCxnSpPr/>
      </cdr:nvCxnSpPr>
      <cdr:spPr>
        <a:xfrm xmlns:a="http://schemas.openxmlformats.org/drawingml/2006/main">
          <a:off x="7124103" y="1341044"/>
          <a:ext cx="0" cy="161956"/>
        </a:xfrm>
        <a:prstGeom xmlns:a="http://schemas.openxmlformats.org/drawingml/2006/main" prst="straightConnector1">
          <a:avLst/>
        </a:prstGeom>
        <a:ln xmlns:a="http://schemas.openxmlformats.org/drawingml/2006/main" w="12700">
          <a:solidFill>
            <a:schemeClr val="tx1"/>
          </a:solidFill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0.66313</cdr:x>
      <cdr:y>0.37751</cdr:y>
    </cdr:from>
    <cdr:to>
      <cdr:x>0.70822</cdr:x>
      <cdr:y>0.37751</cdr:y>
    </cdr:to>
    <cdr:cxnSp macro="">
      <cdr:nvCxnSpPr>
        <cdr:cNvPr id="16" name="직선 연결선 15">
          <a:extLst xmlns:a="http://schemas.openxmlformats.org/drawingml/2006/main">
            <a:ext uri="{FF2B5EF4-FFF2-40B4-BE49-F238E27FC236}">
              <a16:creationId xmlns:a16="http://schemas.microsoft.com/office/drawing/2014/main" id="{8175C0F4-0404-425B-9B2E-ED7A29618EFD}"/>
            </a:ext>
          </a:extLst>
        </cdr:cNvPr>
        <cdr:cNvCxnSpPr/>
      </cdr:nvCxnSpPr>
      <cdr:spPr>
        <a:xfrm xmlns:a="http://schemas.openxmlformats.org/drawingml/2006/main">
          <a:off x="7004928" y="1341568"/>
          <a:ext cx="476250" cy="0"/>
        </a:xfrm>
        <a:prstGeom xmlns:a="http://schemas.openxmlformats.org/drawingml/2006/main" prst="line">
          <a:avLst/>
        </a:prstGeom>
        <a:ln xmlns:a="http://schemas.openxmlformats.org/drawingml/2006/main" w="12700">
          <a:solidFill>
            <a:schemeClr val="tx1"/>
          </a:solidFill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0.7842</cdr:x>
      <cdr:y>0.40001</cdr:y>
    </cdr:from>
    <cdr:to>
      <cdr:x>0.7842</cdr:x>
      <cdr:y>0.51608</cdr:y>
    </cdr:to>
    <cdr:cxnSp macro="">
      <cdr:nvCxnSpPr>
        <cdr:cNvPr id="17" name="직선 화살표 연결선 16">
          <a:extLst xmlns:a="http://schemas.openxmlformats.org/drawingml/2006/main">
            <a:ext uri="{FF2B5EF4-FFF2-40B4-BE49-F238E27FC236}">
              <a16:creationId xmlns:a16="http://schemas.microsoft.com/office/drawing/2014/main" id="{F83D6841-9F00-4E1C-A508-E691E51DEAB8}"/>
            </a:ext>
          </a:extLst>
        </cdr:cNvPr>
        <cdr:cNvCxnSpPr/>
      </cdr:nvCxnSpPr>
      <cdr:spPr>
        <a:xfrm xmlns:a="http://schemas.openxmlformats.org/drawingml/2006/main">
          <a:off x="8283771" y="1421513"/>
          <a:ext cx="0" cy="412481"/>
        </a:xfrm>
        <a:prstGeom xmlns:a="http://schemas.openxmlformats.org/drawingml/2006/main" prst="straightConnector1">
          <a:avLst/>
        </a:prstGeom>
        <a:ln xmlns:a="http://schemas.openxmlformats.org/drawingml/2006/main" w="12700">
          <a:solidFill>
            <a:schemeClr val="tx1"/>
          </a:solidFill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0.77231</cdr:x>
      <cdr:y>0.4015</cdr:y>
    </cdr:from>
    <cdr:to>
      <cdr:x>0.8174</cdr:x>
      <cdr:y>0.4015</cdr:y>
    </cdr:to>
    <cdr:cxnSp macro="">
      <cdr:nvCxnSpPr>
        <cdr:cNvPr id="18" name="직선 연결선 17">
          <a:extLst xmlns:a="http://schemas.openxmlformats.org/drawingml/2006/main">
            <a:ext uri="{FF2B5EF4-FFF2-40B4-BE49-F238E27FC236}">
              <a16:creationId xmlns:a16="http://schemas.microsoft.com/office/drawing/2014/main" id="{BE57656D-1D10-4589-AA59-8893DE2AA2D6}"/>
            </a:ext>
          </a:extLst>
        </cdr:cNvPr>
        <cdr:cNvCxnSpPr/>
      </cdr:nvCxnSpPr>
      <cdr:spPr>
        <a:xfrm xmlns:a="http://schemas.openxmlformats.org/drawingml/2006/main">
          <a:off x="8158246" y="1426800"/>
          <a:ext cx="476250" cy="0"/>
        </a:xfrm>
        <a:prstGeom xmlns:a="http://schemas.openxmlformats.org/drawingml/2006/main" prst="line">
          <a:avLst/>
        </a:prstGeom>
        <a:ln xmlns:a="http://schemas.openxmlformats.org/drawingml/2006/main" w="12700">
          <a:solidFill>
            <a:schemeClr val="tx1"/>
          </a:solidFill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0.89511</cdr:x>
      <cdr:y>0.40537</cdr:y>
    </cdr:from>
    <cdr:to>
      <cdr:x>0.89511</cdr:x>
      <cdr:y>0.57907</cdr:y>
    </cdr:to>
    <cdr:cxnSp macro="">
      <cdr:nvCxnSpPr>
        <cdr:cNvPr id="19" name="직선 화살표 연결선 18">
          <a:extLst xmlns:a="http://schemas.openxmlformats.org/drawingml/2006/main">
            <a:ext uri="{FF2B5EF4-FFF2-40B4-BE49-F238E27FC236}">
              <a16:creationId xmlns:a16="http://schemas.microsoft.com/office/drawing/2014/main" id="{63F93E72-3013-4528-982F-D2784584682B}"/>
            </a:ext>
          </a:extLst>
        </cdr:cNvPr>
        <cdr:cNvCxnSpPr/>
      </cdr:nvCxnSpPr>
      <cdr:spPr>
        <a:xfrm xmlns:a="http://schemas.openxmlformats.org/drawingml/2006/main">
          <a:off x="9455346" y="1440563"/>
          <a:ext cx="0" cy="617269"/>
        </a:xfrm>
        <a:prstGeom xmlns:a="http://schemas.openxmlformats.org/drawingml/2006/main" prst="straightConnector1">
          <a:avLst/>
        </a:prstGeom>
        <a:ln xmlns:a="http://schemas.openxmlformats.org/drawingml/2006/main" w="12700">
          <a:solidFill>
            <a:schemeClr val="tx1"/>
          </a:solidFill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0.88322</cdr:x>
      <cdr:y>0.40485</cdr:y>
    </cdr:from>
    <cdr:to>
      <cdr:x>0.92831</cdr:x>
      <cdr:y>0.40485</cdr:y>
    </cdr:to>
    <cdr:cxnSp macro="">
      <cdr:nvCxnSpPr>
        <cdr:cNvPr id="20" name="직선 연결선 19">
          <a:extLst xmlns:a="http://schemas.openxmlformats.org/drawingml/2006/main">
            <a:ext uri="{FF2B5EF4-FFF2-40B4-BE49-F238E27FC236}">
              <a16:creationId xmlns:a16="http://schemas.microsoft.com/office/drawing/2014/main" id="{D23866DF-EDAE-4F56-BD4A-4EA64AFF1C6E}"/>
            </a:ext>
          </a:extLst>
        </cdr:cNvPr>
        <cdr:cNvCxnSpPr/>
      </cdr:nvCxnSpPr>
      <cdr:spPr>
        <a:xfrm xmlns:a="http://schemas.openxmlformats.org/drawingml/2006/main">
          <a:off x="9329821" y="1438706"/>
          <a:ext cx="476250" cy="0"/>
        </a:xfrm>
        <a:prstGeom xmlns:a="http://schemas.openxmlformats.org/drawingml/2006/main" prst="line">
          <a:avLst/>
        </a:prstGeom>
        <a:ln xmlns:a="http://schemas.openxmlformats.org/drawingml/2006/main" w="12700">
          <a:solidFill>
            <a:schemeClr val="tx1"/>
          </a:solidFill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A11BE0-CB7B-4D73-AD0F-64BD2BF75215}" type="datetimeFigureOut">
              <a:rPr lang="en-US" smtClean="0"/>
              <a:t>5/31/2024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BD29EA-948D-4F8E-9273-BDB062D6F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631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Hello,</a:t>
            </a:r>
            <a:r>
              <a:rPr lang="ko-KR" altLang="en-US" dirty="0"/>
              <a:t> </a:t>
            </a:r>
            <a:r>
              <a:rPr lang="en-US" altLang="ko-KR" dirty="0"/>
              <a:t>m</a:t>
            </a:r>
            <a:r>
              <a:rPr lang="en-US" dirty="0"/>
              <a:t>y name is </a:t>
            </a:r>
            <a:r>
              <a:rPr lang="en-US" dirty="0" err="1"/>
              <a:t>Taehyun</a:t>
            </a:r>
            <a:r>
              <a:rPr lang="en-US" dirty="0"/>
              <a:t> Kim.</a:t>
            </a:r>
          </a:p>
          <a:p>
            <a:r>
              <a:rPr lang="en-US" dirty="0"/>
              <a:t>I’d like to present our work, “</a:t>
            </a:r>
            <a:r>
              <a:rPr lang="en-US" dirty="0" err="1"/>
              <a:t>MoNDE</a:t>
            </a:r>
            <a:r>
              <a:rPr lang="en-US" dirty="0"/>
              <a:t>, Mixture of Near-Data Experts for Large-Scale Sparse Models”.</a:t>
            </a:r>
          </a:p>
          <a:p>
            <a:r>
              <a:rPr lang="en-US" dirty="0"/>
              <a:t>This work was conducted by my colleagues, supervisors and myself at Seoul National University.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D29EA-948D-4F8E-9273-BDB062D6F8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6954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 propose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MoNDE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Mixture of Near-Data Experts, a near-data processing solution built on top of emerging CXL memory devices.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MoNDE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device is deployed in a typical GPU system as a PCIe add-in card.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Each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MoNDE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device features a device memory, near-data processing core and controllers.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device memory is designed on latest DRAM technologies, which offer high density and bandwidth enabled by recent advancements in die stacking and bonding.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near-data processing core includes matrix units and vector units which are specialized at processing the matrix multiplications and feature activation layers such as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ReLU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GeLU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that comprise each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expert operation.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Furthermore, the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MoNDE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controllers provide an efficient near-data processing schedule that resembles the widespread CUDA.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By decoupling the control pipeline, the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MoNDE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device could process expert operations in parallel with the GPU pipeline.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D29EA-948D-4F8E-9273-BDB062D6F8F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4078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 demonstrate the execution flow of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MoNDE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for which 5 experts are activated.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ideal GPU with infinite memory assumes that all experts are stored on the GPU, and is capable of running the expert operations continuously.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expert offloading scheme must first fetch the expert parameters from secondary memory before running the expert computations on the GPU.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Transferring large amount of data across the PCIe causes a large overhead.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MoNDE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the relatively small token activation data is transferred to the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MoNDE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device, where the expert operations are executed.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resulting output activations are sent back to the GPU for subsequent network layers.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Because the data transfer is much smaller,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MoNDE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near-data processing reduces latency, even when the processing time of each expert is longer than that of the GPU.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D29EA-948D-4F8E-9273-BDB062D6F8F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2060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reduce inference latency when there are many tokens to process, we propose GPU-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MoNDE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load-balancing for running expert operations on the GPU and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MoNDE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NDP in parallel.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order to effectively load-balance the two processors, we exploit expert load imbalance.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This means that the token distribution to the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experts is skewed.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 show a histogram of the number of experts that receives a certain range of token counts represented on the x axis.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 average over 5 translation tasks using the NLLB-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model, with 786 input tokens on average </a:t>
            </a: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per batch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 found that out of 128 experts, the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top 2%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of experts process over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50%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of the input tokens</a:t>
            </a:r>
            <a:r>
              <a:rPr lang="en-US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Due to this imbalance, there exists a significant gap in the compute-to-memory ratio for the computations of the hot experts and the remaining experts.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analyze that the hot expert operations utilize the GPU better, and hence we run the hottest experts on the GPU.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majority of the remaining experts process only a few tokens.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Such expert operations are memory bandwidth-bound, and underutilizes the GPU compute.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means that a weaker compute unit like the </a:t>
            </a:r>
            <a:r>
              <a:rPr lang="en-US" dirty="0" err="1"/>
              <a:t>MoNDE</a:t>
            </a:r>
            <a:r>
              <a:rPr lang="en-US" dirty="0"/>
              <a:t> NDP could obtain comparable performance by leveraging high memory bandwidth.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This leaves the question: how many hot experts should be run on the GPU?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D29EA-948D-4F8E-9273-BDB062D6F8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1928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answer this question, we implement a load-balancing scheduler that overlaps the GPU and </a:t>
            </a:r>
            <a:r>
              <a:rPr lang="en-US" altLang="ko-KR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MoNDE</a:t>
            </a: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pipelines.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Recall that the GPU pipeline consists of expert parameter movement followed by GPU expert processing, whereas the </a:t>
            </a:r>
            <a:r>
              <a:rPr lang="en-US" altLang="ko-KR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MoNDE</a:t>
            </a: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pipeline consists of activation movement, near-data expert processing and another activation movement.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Our scheduler balances the latencies for expert parameter movement of the GPU pipeline, and the expert parameter load time of the </a:t>
            </a:r>
            <a:r>
              <a:rPr lang="en-US" altLang="ko-KR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MoNDE</a:t>
            </a: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pipeline, which are the main sources of latency for the two pipelines.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 formulate the two latencies as the expert parameter sizes divided by the bandwidths of the PCIe and </a:t>
            </a:r>
            <a:r>
              <a:rPr lang="en-US" altLang="ko-KR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MoNDE</a:t>
            </a: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device memory, which can be obtained through system profiling.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scheduler follows three steps 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First, the </a:t>
            </a:r>
            <a:r>
              <a:rPr lang="en-US" altLang="ko-KR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MoE</a:t>
            </a: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gating function determines the </a:t>
            </a:r>
            <a:r>
              <a:rPr lang="en-US" altLang="ko-KR" sz="1200" b="0" i="1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total </a:t>
            </a: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number of activated experts, which is the sum of the experts to be processed on the GPU and the </a:t>
            </a:r>
            <a:r>
              <a:rPr lang="en-US" altLang="ko-KR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MoNDE</a:t>
            </a: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Near-Data Processor.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Next, the latencies of the GPU and </a:t>
            </a:r>
            <a:r>
              <a:rPr lang="en-US" altLang="ko-KR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MoNDE</a:t>
            </a: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pipelines are equated.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 remove the GPU expert processing time and the activation movement time because they are relatively small.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Using the two equations obtained from the previous steps, the scheduler estimates the optimal number of the top hot experts to offload to the GPU.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D29EA-948D-4F8E-9273-BDB062D6F8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7965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GPU-</a:t>
            </a:r>
            <a:r>
              <a:rPr lang="en-US" dirty="0" err="1"/>
              <a:t>MoNDE</a:t>
            </a:r>
            <a:r>
              <a:rPr lang="en-US" dirty="0"/>
              <a:t> load-balancing reduces the total latency by </a:t>
            </a:r>
            <a:r>
              <a:rPr lang="en-US" dirty="0">
                <a:solidFill>
                  <a:srgbClr val="C00000"/>
                </a:solidFill>
              </a:rPr>
              <a:t>minimally</a:t>
            </a:r>
            <a:r>
              <a:rPr lang="en-US" dirty="0"/>
              <a:t> moving expert parameters // and overlapping the computations of the GPU and the </a:t>
            </a:r>
            <a:r>
              <a:rPr lang="en-US" dirty="0" err="1"/>
              <a:t>MoNDE</a:t>
            </a:r>
            <a:r>
              <a:rPr lang="en-US" dirty="0"/>
              <a:t> near-data processor.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D29EA-948D-4F8E-9273-BDB062D6F8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234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our evaluation, we implement the </a:t>
            </a:r>
            <a:r>
              <a:rPr lang="en-US" dirty="0" err="1"/>
              <a:t>MoNDE</a:t>
            </a:r>
            <a:r>
              <a:rPr lang="en-US" dirty="0"/>
              <a:t> pipeline using </a:t>
            </a:r>
            <a:r>
              <a:rPr lang="en-US" dirty="0" err="1"/>
              <a:t>Pytorch</a:t>
            </a:r>
            <a:r>
              <a:rPr lang="en-US" dirty="0"/>
              <a:t>, and integrate it with an in-house cycle-accurate simulator that models the </a:t>
            </a:r>
            <a:r>
              <a:rPr lang="en-US" dirty="0" err="1"/>
              <a:t>MoNDE</a:t>
            </a:r>
            <a:r>
              <a:rPr lang="en-US" dirty="0"/>
              <a:t> Near-data processor.</a:t>
            </a:r>
          </a:p>
          <a:p>
            <a:r>
              <a:rPr lang="en-US" dirty="0"/>
              <a:t>We do</a:t>
            </a:r>
            <a:r>
              <a:rPr lang="ko-KR" altLang="en-US" dirty="0"/>
              <a:t> </a:t>
            </a:r>
            <a:r>
              <a:rPr lang="en-US" altLang="ko-KR" dirty="0"/>
              <a:t>this</a:t>
            </a:r>
            <a:r>
              <a:rPr lang="ko-KR" altLang="en-US" dirty="0"/>
              <a:t> </a:t>
            </a:r>
            <a:r>
              <a:rPr lang="en-US" altLang="ko-KR" dirty="0"/>
              <a:t>by</a:t>
            </a:r>
            <a:r>
              <a:rPr lang="ko-KR" altLang="en-US" dirty="0"/>
              <a:t> </a:t>
            </a:r>
            <a:r>
              <a:rPr lang="en-US" dirty="0"/>
              <a:t>first running </a:t>
            </a:r>
            <a:r>
              <a:rPr lang="en-US" dirty="0" err="1"/>
              <a:t>MoNDE</a:t>
            </a:r>
            <a:r>
              <a:rPr lang="en-US" dirty="0"/>
              <a:t> functions with the CPU and replacing the associated latencies with that of the simulated </a:t>
            </a:r>
            <a:r>
              <a:rPr lang="en-US" dirty="0" err="1"/>
              <a:t>MoNDE</a:t>
            </a:r>
            <a:r>
              <a:rPr lang="en-US" dirty="0"/>
              <a:t> near-data processor.</a:t>
            </a:r>
          </a:p>
          <a:p>
            <a:endParaRPr lang="en-US" dirty="0"/>
          </a:p>
          <a:p>
            <a:r>
              <a:rPr lang="en-US" dirty="0"/>
              <a:t>//</a:t>
            </a:r>
          </a:p>
          <a:p>
            <a:r>
              <a:rPr lang="en-US" dirty="0"/>
              <a:t>Our test system includes an NVIDIA A100 GPU and a simulated </a:t>
            </a:r>
            <a:r>
              <a:rPr lang="en-US" dirty="0" err="1"/>
              <a:t>MoNDE</a:t>
            </a:r>
            <a:r>
              <a:rPr lang="en-US" dirty="0"/>
              <a:t> device with 512 GB capacity and 512 GB/s memory bandwidth.</a:t>
            </a:r>
          </a:p>
          <a:p>
            <a:r>
              <a:rPr lang="en-US" dirty="0"/>
              <a:t>The processing power of the near-data processor is 2 Tera-operations per second.</a:t>
            </a:r>
          </a:p>
          <a:p>
            <a:endParaRPr lang="en-US" dirty="0"/>
          </a:p>
          <a:p>
            <a:r>
              <a:rPr lang="en-US" dirty="0"/>
              <a:t>//</a:t>
            </a:r>
          </a:p>
          <a:p>
            <a:r>
              <a:rPr lang="en-US" dirty="0"/>
              <a:t>We test Switch Transformers and NLLB-</a:t>
            </a:r>
            <a:r>
              <a:rPr lang="en-US" dirty="0" err="1"/>
              <a:t>MoE</a:t>
            </a:r>
            <a:r>
              <a:rPr lang="en-US" dirty="0"/>
              <a:t> models on a summarization task and machine translation task, respectively.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D29EA-948D-4F8E-9273-BDB062D6F8F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6027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MoNDE</a:t>
            </a:r>
            <a:r>
              <a:rPr lang="en-US" dirty="0"/>
              <a:t> achieves on average, </a:t>
            </a:r>
            <a:r>
              <a:rPr lang="en-US" dirty="0">
                <a:solidFill>
                  <a:srgbClr val="C00000"/>
                </a:solidFill>
              </a:rPr>
              <a:t>4.9</a:t>
            </a:r>
            <a:r>
              <a:rPr lang="en-US" altLang="ko-KR" dirty="0">
                <a:solidFill>
                  <a:srgbClr val="C00000"/>
                </a:solidFill>
              </a:rPr>
              <a:t>×</a:t>
            </a:r>
            <a:r>
              <a:rPr lang="en-US" altLang="ko-KR" dirty="0">
                <a:solidFill>
                  <a:srgbClr val="4472C4"/>
                </a:solidFill>
              </a:rPr>
              <a:t> </a:t>
            </a:r>
            <a:r>
              <a:rPr lang="en-US" altLang="ko-KR" dirty="0"/>
              <a:t>and</a:t>
            </a:r>
            <a:r>
              <a:rPr lang="ko-KR" altLang="en-US" dirty="0">
                <a:solidFill>
                  <a:srgbClr val="4472C4"/>
                </a:solidFill>
              </a:rPr>
              <a:t> </a:t>
            </a:r>
            <a:r>
              <a:rPr lang="en-US" altLang="ko-KR" dirty="0">
                <a:solidFill>
                  <a:srgbClr val="C00000"/>
                </a:solidFill>
              </a:rPr>
              <a:t>1.5×</a:t>
            </a:r>
            <a:r>
              <a:rPr lang="en-US" altLang="ko-KR" dirty="0"/>
              <a:t> speedups</a:t>
            </a:r>
            <a:r>
              <a:rPr lang="ko-KR" altLang="en-US" dirty="0"/>
              <a:t> </a:t>
            </a:r>
            <a:r>
              <a:rPr lang="en-US" altLang="ko-KR" dirty="0"/>
              <a:t>for the encoder and decoder over</a:t>
            </a:r>
            <a:r>
              <a:rPr lang="ko-KR" altLang="en-US" dirty="0"/>
              <a:t> </a:t>
            </a:r>
            <a:r>
              <a:rPr lang="en-US" altLang="ko-KR" dirty="0"/>
              <a:t>the existing parameter offloading technique.</a:t>
            </a:r>
          </a:p>
          <a:p>
            <a:endParaRPr lang="en-US" altLang="ko-KR" dirty="0"/>
          </a:p>
          <a:p>
            <a:r>
              <a:rPr lang="en-US" altLang="ko-KR" dirty="0"/>
              <a:t>//</a:t>
            </a:r>
          </a:p>
          <a:p>
            <a:r>
              <a:rPr lang="en-US" altLang="ko-KR" dirty="0"/>
              <a:t>For the encoder which activates dozens of experts for each batch, </a:t>
            </a:r>
            <a:r>
              <a:rPr lang="en-US" altLang="ko-KR" dirty="0" err="1"/>
              <a:t>MoNDE</a:t>
            </a:r>
            <a:r>
              <a:rPr lang="en-US" altLang="ko-KR" dirty="0"/>
              <a:t> offers large improvements by avoiding large expert movement overheads.</a:t>
            </a:r>
          </a:p>
          <a:p>
            <a:endParaRPr lang="en-US" altLang="ko-KR" dirty="0"/>
          </a:p>
          <a:p>
            <a:r>
              <a:rPr lang="en-US" altLang="ko-KR" dirty="0"/>
              <a:t>//</a:t>
            </a:r>
          </a:p>
          <a:p>
            <a:r>
              <a:rPr lang="en-US" dirty="0"/>
              <a:t>The decoder operation activates only k experts for each batch.</a:t>
            </a:r>
          </a:p>
          <a:p>
            <a:endParaRPr lang="en-US" dirty="0"/>
          </a:p>
          <a:p>
            <a:r>
              <a:rPr lang="en-US" dirty="0"/>
              <a:t>//</a:t>
            </a:r>
          </a:p>
          <a:p>
            <a:r>
              <a:rPr lang="en-US" dirty="0" err="1"/>
              <a:t>MoNDE</a:t>
            </a:r>
            <a:r>
              <a:rPr lang="en-US" dirty="0"/>
              <a:t> marginally underperforms the baseline offloading scheme for the smaller Switch Transformers and batch size 1.</a:t>
            </a:r>
          </a:p>
          <a:p>
            <a:r>
              <a:rPr lang="en-US" dirty="0"/>
              <a:t>In this case, the expert fetching overhead for the expert offloading scheme turned out to be smaller than the slowdown incurred by </a:t>
            </a:r>
            <a:r>
              <a:rPr lang="en-US" dirty="0" err="1"/>
              <a:t>MoNDE’s</a:t>
            </a:r>
            <a:r>
              <a:rPr lang="en-US" dirty="0"/>
              <a:t> activation movement and near-data processing, because the size of the expert transfer is small.</a:t>
            </a:r>
          </a:p>
          <a:p>
            <a:endParaRPr lang="en-US" dirty="0"/>
          </a:p>
          <a:p>
            <a:r>
              <a:rPr lang="en-US" dirty="0"/>
              <a:t>//</a:t>
            </a:r>
          </a:p>
          <a:p>
            <a:r>
              <a:rPr lang="en-US" dirty="0"/>
              <a:t>For the larger batch size and the larger NLLB-</a:t>
            </a:r>
            <a:r>
              <a:rPr lang="en-US" dirty="0" err="1"/>
              <a:t>MoE</a:t>
            </a:r>
            <a:r>
              <a:rPr lang="en-US" dirty="0"/>
              <a:t> model, </a:t>
            </a:r>
            <a:r>
              <a:rPr lang="en-US" dirty="0" err="1"/>
              <a:t>MoNDE</a:t>
            </a:r>
            <a:r>
              <a:rPr lang="en-US" dirty="0"/>
              <a:t> shows increasing improvements over the offloading technique.</a:t>
            </a:r>
          </a:p>
          <a:p>
            <a:r>
              <a:rPr lang="en-US" dirty="0"/>
              <a:t>This is because of three factors : more expert transfers are required for larger batch sizes, the NLLB-</a:t>
            </a:r>
            <a:r>
              <a:rPr lang="en-US" dirty="0" err="1"/>
              <a:t>MoE</a:t>
            </a:r>
            <a:r>
              <a:rPr lang="en-US" dirty="0"/>
              <a:t> has larger expert size, and the NLLB-</a:t>
            </a:r>
            <a:r>
              <a:rPr lang="en-US" dirty="0" err="1"/>
              <a:t>MoE</a:t>
            </a:r>
            <a:r>
              <a:rPr lang="en-US" dirty="0"/>
              <a:t> requires top-2 gating, meaning that 2 expert activations are required for processing a single token.</a:t>
            </a:r>
          </a:p>
          <a:p>
            <a:endParaRPr lang="en-US" dirty="0"/>
          </a:p>
          <a:p>
            <a:r>
              <a:rPr lang="en-US" dirty="0"/>
              <a:t>//</a:t>
            </a:r>
          </a:p>
          <a:p>
            <a:r>
              <a:rPr lang="en-US" dirty="0"/>
              <a:t>Our results indicate that </a:t>
            </a:r>
            <a:r>
              <a:rPr lang="en-US" dirty="0" err="1"/>
              <a:t>MoNDE</a:t>
            </a:r>
            <a:r>
              <a:rPr lang="en-US" dirty="0"/>
              <a:t> is more effective for larger </a:t>
            </a:r>
            <a:r>
              <a:rPr lang="en-US" dirty="0" err="1"/>
              <a:t>MoE</a:t>
            </a:r>
            <a:r>
              <a:rPr lang="en-US" dirty="0"/>
              <a:t> models, larger batch sizes, and larger top-k gating.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D29EA-948D-4F8E-9273-BDB062D6F8F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3773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slide concludes our work.</a:t>
            </a:r>
          </a:p>
          <a:p>
            <a:endParaRPr lang="en-US" dirty="0"/>
          </a:p>
          <a:p>
            <a:r>
              <a:rPr lang="en-US" dirty="0"/>
              <a:t>//</a:t>
            </a:r>
          </a:p>
          <a:p>
            <a:r>
              <a:rPr lang="en-US" dirty="0" err="1"/>
              <a:t>MoNDE</a:t>
            </a:r>
            <a:r>
              <a:rPr lang="en-US" dirty="0"/>
              <a:t> enables large-scale </a:t>
            </a:r>
            <a:r>
              <a:rPr lang="en-US" dirty="0" err="1"/>
              <a:t>MoE</a:t>
            </a:r>
            <a:r>
              <a:rPr lang="en-US" dirty="0"/>
              <a:t> inference by utilizing near-data processing on emerging CXL memory devices.</a:t>
            </a:r>
          </a:p>
          <a:p>
            <a:endParaRPr lang="en-US" dirty="0"/>
          </a:p>
          <a:p>
            <a:r>
              <a:rPr lang="en-US" dirty="0"/>
              <a:t>It replaces movement of massive experts with relatively cheap activations and leverages the GPU and NDP collaboration for efficient inference.</a:t>
            </a:r>
          </a:p>
          <a:p>
            <a:endParaRPr lang="en-US" dirty="0"/>
          </a:p>
          <a:p>
            <a:r>
              <a:rPr lang="en-US" dirty="0"/>
              <a:t>Furthermore, </a:t>
            </a:r>
            <a:r>
              <a:rPr lang="en-US" dirty="0" err="1"/>
              <a:t>MoNDE</a:t>
            </a:r>
            <a:r>
              <a:rPr lang="en-US" dirty="0"/>
              <a:t> is a resource-efficient solution, since a single </a:t>
            </a:r>
            <a:r>
              <a:rPr lang="en-US" dirty="0" err="1"/>
              <a:t>MoNDE</a:t>
            </a:r>
            <a:r>
              <a:rPr lang="en-US" dirty="0"/>
              <a:t> device could replace multiple GPUs in terms of memory capacity and still provide low inference latency.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D29EA-948D-4F8E-9273-BDB062D6F8F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2297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more information on our work, please refer to our paper or reach out to the authors for discussions.</a:t>
            </a:r>
          </a:p>
          <a:p>
            <a:endParaRPr lang="en-US" dirty="0"/>
          </a:p>
          <a:p>
            <a:r>
              <a:rPr lang="en-US" dirty="0"/>
              <a:t>Thank you!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D29EA-948D-4F8E-9273-BDB062D6F8F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7260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D29EA-948D-4F8E-9273-BDB062D6F8F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01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Over the recent years, Transformer-based large language models, or LLMs, have revolutionized the use of AI in our daily lives.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Today, we can easily access LLM services for tasks such as question answering, machine translation, and software code generation.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D29EA-948D-4F8E-9273-BDB062D6F8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3062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This outstanding model performance can largely be attributed to unprecedented model sizes, which are expected to grow exponentially every year. //</a:t>
            </a:r>
          </a:p>
          <a:p>
            <a:endParaRPr lang="en-US" altLang="ko-KR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However, scaling model capacity inevitably leads to an increase in computational costs and memory requirements, // making it increasingly difficult to train and serve due to limited hardware budgets.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D29EA-948D-4F8E-9273-BDB062D6F8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610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Recently, mixture-of-experts, or in short </a:t>
            </a:r>
            <a:r>
              <a:rPr lang="en-US" dirty="0" err="1"/>
              <a:t>MoE</a:t>
            </a:r>
            <a:r>
              <a:rPr lang="en-US" dirty="0"/>
              <a:t>, has been applied to large language models in order to scale model capacity without proportionally increasing the computation.</a:t>
            </a:r>
          </a:p>
          <a:p>
            <a:endParaRPr lang="en-US" dirty="0"/>
          </a:p>
          <a:p>
            <a:r>
              <a:rPr lang="en-US" dirty="0"/>
              <a:t>//</a:t>
            </a:r>
          </a:p>
          <a:p>
            <a:r>
              <a:rPr lang="en-US" dirty="0"/>
              <a:t>The original transformer model architecture mainly consists of multiple transformer blocks, which is each made up of an attention module and feedforward network., </a:t>
            </a:r>
            <a:r>
              <a:rPr lang="en-US" altLang="ko-KR" dirty="0"/>
              <a:t>or</a:t>
            </a:r>
            <a:r>
              <a:rPr lang="ko-KR" altLang="en-US" dirty="0"/>
              <a:t> </a:t>
            </a:r>
            <a:r>
              <a:rPr lang="en-US" altLang="ko-KR" dirty="0"/>
              <a:t>in short FFN.</a:t>
            </a:r>
            <a:endParaRPr lang="en-US" dirty="0"/>
          </a:p>
          <a:p>
            <a:endParaRPr lang="en-US" dirty="0"/>
          </a:p>
          <a:p>
            <a:r>
              <a:rPr lang="en-US" dirty="0"/>
              <a:t>//</a:t>
            </a:r>
          </a:p>
          <a:p>
            <a:r>
              <a:rPr lang="en-US" dirty="0"/>
              <a:t>In </a:t>
            </a:r>
            <a:r>
              <a:rPr lang="en-US" dirty="0" err="1"/>
              <a:t>MoE</a:t>
            </a:r>
            <a:r>
              <a:rPr lang="en-US" dirty="0"/>
              <a:t> Transformers, the FFN is duplicated into multiple </a:t>
            </a:r>
            <a:r>
              <a:rPr lang="en-US" i="1" dirty="0"/>
              <a:t>experts</a:t>
            </a:r>
            <a:r>
              <a:rPr lang="en-US" i="0" dirty="0"/>
              <a:t>, each corresponding to a dense FFN</a:t>
            </a:r>
            <a:r>
              <a:rPr lang="en-US" i="1" dirty="0"/>
              <a:t>.</a:t>
            </a:r>
          </a:p>
          <a:p>
            <a:endParaRPr lang="en-US" b="0" i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/>
              <a:t>// // // //</a:t>
            </a:r>
          </a:p>
          <a:p>
            <a:r>
              <a:rPr lang="en-US" b="0" i="0" dirty="0"/>
              <a:t>A gating network is added to map each input token to </a:t>
            </a:r>
            <a:r>
              <a:rPr lang="en-US" b="0" i="1" dirty="0"/>
              <a:t>k</a:t>
            </a:r>
            <a:r>
              <a:rPr lang="en-US" b="0" i="0" dirty="0"/>
              <a:t> experts to process the token.</a:t>
            </a:r>
            <a:r>
              <a:rPr lang="th-TH" b="0" i="0" dirty="0"/>
              <a:t> </a:t>
            </a:r>
          </a:p>
          <a:p>
            <a:r>
              <a:rPr lang="en-US" b="0" i="0" dirty="0"/>
              <a:t>The computational load is analogous to k dense networks, instead of being proportional to the total number of experts.</a:t>
            </a:r>
          </a:p>
          <a:p>
            <a:endParaRPr lang="en-US" b="0" i="0" dirty="0"/>
          </a:p>
          <a:p>
            <a:r>
              <a:rPr lang="en-US" b="0" i="0" dirty="0"/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Although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offers the promise of fixed-complexity computation, the large memory complexity remains a challenge.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D29EA-948D-4F8E-9273-BDB062D6F8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2240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u="none" strike="noStrike" kern="1200" baseline="0" dirty="0">
                <a:solidFill>
                  <a:schemeClr val="tx1"/>
                </a:solidFill>
                <a:effectLst/>
                <a:highlight>
                  <a:srgbClr val="212121"/>
                </a:highlight>
                <a:latin typeface="+mn-lt"/>
                <a:ea typeface="+mn-ea"/>
                <a:cs typeface="+mn-cs"/>
              </a:rPr>
              <a:t>I</a:t>
            </a:r>
            <a:r>
              <a:rPr lang="en-US" altLang="ko-KR" b="0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n particular, </a:t>
            </a:r>
            <a:r>
              <a:rPr lang="en-US" altLang="ko-KR" b="0" i="0" dirty="0" err="1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MoE</a:t>
            </a:r>
            <a:r>
              <a:rPr lang="en-US" altLang="ko-KR" b="0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 large language models have significant memory demands that scale to expert and embedding sizes.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Because memory requirement scales linearly to the number of experts, //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MoEs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that adopt hundreds of experts may easily surpass the memory capacity of a single commodity GPU or even multi-GPU settings.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addition, the memory requirement scales quadratically to embedding sizes.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Compared to the data volume of 6144 tokens which scales only linearly, the size of every expert module scales much faster.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D29EA-948D-4F8E-9273-BDB062D6F8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8830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combat large memory requirements of large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MoEs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// expert parallelism in multi-GPU settings equally divides experts across GPUs.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When an expert in another GPU is activated, the input and output tokens are transferred back and forth the</a:t>
            </a:r>
            <a:r>
              <a:rPr lang="ko-KR" alt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associated GPUs</a:t>
            </a:r>
            <a:r>
              <a:rPr lang="ko-KR" alt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 processing the activated expert.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D29EA-948D-4F8E-9273-BDB062D6F8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4962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However, expert parallelism could result in high GPU underutilization especially in low-batch inference settings, since GPUs without activated experts are idle during expert processing.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This means that valuable GPUs are used mainly for storing expert data and not utilizing the compute capabilities of the GPUs, which is resource-inefficient.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D29EA-948D-4F8E-9273-BDB062D6F8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5400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Alternatively, another line of work named expert offloading addresses the GPU memory shortage in a more resource-efficient way.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This method offloads massive expert parameters to secondary memory spaces such as the CPU memory which is connected to the GPU by the PCIe.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expert parameters are transferred to the GPU on-the-fly when needed for computation.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However, the massive expert transfers over low-bandwidth PCIe introduce large latency overheads, making it unsuitable for latency-critical inference tasks.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Meanwhile, near-data processing technology is actively being developed for deployment to emerging CXL memory devices.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 leverage this opportunity to process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operations using near-data processing, which could replace up to dozens of expert-parallel GPUs and also avoid heavy expert transfer overheads.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D29EA-948D-4F8E-9273-BDB062D6F8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6677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Our key insight is that token activations are smaller and cheaper to move than experts.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existing expert offloading method relies on parameter movement, or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PMove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to fetch the necessary experts to the GPU for processing.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 mentioned earlier, this method is highly bottlenecked by heavy expert movement.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Meanwhile, we propose a near-data processing solution for processing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experts in the memory device where they reside.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Our idea replaces heavy parameter movement with cheap activation movement.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D29EA-948D-4F8E-9273-BDB062D6F8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709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7220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074C8-7F11-9D4D-B101-49042A913C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859" y="2068287"/>
            <a:ext cx="9654420" cy="1604154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55635E-1B0B-FF46-9BCE-0C944BD167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858" y="3764516"/>
            <a:ext cx="9654421" cy="840145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63514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14DEF-3949-7744-8DD1-D71185B5D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660" y="0"/>
            <a:ext cx="11718235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79767-5ABD-F34C-8F79-814A80A9A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661" y="1458072"/>
            <a:ext cx="11718235" cy="448552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85761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A30C6-B321-6143-A08B-85AF799ED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357" y="0"/>
            <a:ext cx="11608903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07DD3-DA4B-5846-BD6A-62CE469DC0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8357" y="1460499"/>
            <a:ext cx="5751443" cy="4545853"/>
          </a:xfrm>
        </p:spPr>
        <p:txBody>
          <a:bodyPr/>
          <a:lstStyle>
            <a:lvl1pPr>
              <a:buClr>
                <a:schemeClr val="accent6"/>
              </a:buClr>
              <a:defRPr/>
            </a:lvl1pPr>
            <a:lvl2pPr marL="685800" indent="-22860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57350" indent="-285750">
              <a:buClr>
                <a:schemeClr val="accent6"/>
              </a:buClr>
              <a:buFont typeface="Arial" panose="020B0604020202020204" pitchFamily="34" charset="0"/>
              <a:buChar char="•"/>
              <a:defRPr/>
            </a:lvl4pPr>
            <a:lvl5pPr marL="2057400" indent="-228600">
              <a:buClr>
                <a:schemeClr val="accent2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B439A6-3255-AC45-B6AB-3FB4CFCCAD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460499"/>
            <a:ext cx="5705061" cy="4545853"/>
          </a:xfrm>
        </p:spPr>
        <p:txBody>
          <a:bodyPr/>
          <a:lstStyle>
            <a:lvl1pPr>
              <a:buClr>
                <a:schemeClr val="accent6"/>
              </a:buClr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97345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B30E10-40D5-4C41-9E02-1CF6CD009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713" y="19403"/>
            <a:ext cx="11723915" cy="12843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4FFD7C-F2BB-FD42-9838-2354E06A0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7713" y="1479902"/>
            <a:ext cx="11723915" cy="4616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2363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49" r:id="rId2"/>
    <p:sldLayoutId id="2147483650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6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47839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C2D833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1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14.pn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.xml"/><Relationship Id="rId6" Type="http://schemas.openxmlformats.org/officeDocument/2006/relationships/image" Target="../media/image13.png"/><Relationship Id="rId11" Type="http://schemas.openxmlformats.org/officeDocument/2006/relationships/image" Target="../media/image16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5.xml"/><Relationship Id="rId4" Type="http://schemas.openxmlformats.org/officeDocument/2006/relationships/chart" Target="../charts/char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taehyunzzz@snu.ac.kr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7.xml"/><Relationship Id="rId4" Type="http://schemas.openxmlformats.org/officeDocument/2006/relationships/image" Target="../media/image19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0.sv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BB12CC-09CC-44ED-89D5-DF3EC2F70F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858" y="2065020"/>
            <a:ext cx="11257761" cy="185888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/>
              <a:t>MoNDE</a:t>
            </a:r>
            <a:r>
              <a:rPr lang="en-US" dirty="0"/>
              <a:t>: Mixture of Near-Data Experts for Large-Scale Sparse Models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A6BBB45-80C1-4E9D-A198-A9A818AFD2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6458" y="4295775"/>
            <a:ext cx="10348442" cy="1860948"/>
          </a:xfrm>
          <a:solidFill>
            <a:schemeClr val="bg1">
              <a:alpha val="63000"/>
            </a:schemeClr>
          </a:solidFill>
        </p:spPr>
        <p:txBody>
          <a:bodyPr anchor="ctr" anchorCtr="0">
            <a:normAutofit/>
          </a:bodyPr>
          <a:lstStyle/>
          <a:p>
            <a:pPr algn="ctr"/>
            <a:r>
              <a:rPr lang="en-US" b="1" u="sng" dirty="0" err="1"/>
              <a:t>Taehyun</a:t>
            </a:r>
            <a:r>
              <a:rPr lang="en-US" b="1" u="sng" dirty="0"/>
              <a:t> Kim</a:t>
            </a:r>
            <a:r>
              <a:rPr lang="en-US" baseline="30000" dirty="0"/>
              <a:t>1,2</a:t>
            </a:r>
            <a:r>
              <a:rPr lang="en-US" dirty="0"/>
              <a:t>, </a:t>
            </a:r>
            <a:r>
              <a:rPr lang="en-US" dirty="0" err="1"/>
              <a:t>Kwanseok</a:t>
            </a:r>
            <a:r>
              <a:rPr lang="en-US" dirty="0"/>
              <a:t> Choi</a:t>
            </a:r>
            <a:r>
              <a:rPr lang="en-US" baseline="30000" dirty="0"/>
              <a:t>1</a:t>
            </a:r>
            <a:r>
              <a:rPr lang="en-US" dirty="0"/>
              <a:t>, </a:t>
            </a:r>
            <a:r>
              <a:rPr lang="en-US" dirty="0" err="1"/>
              <a:t>Youngmock</a:t>
            </a:r>
            <a:r>
              <a:rPr lang="en-US" dirty="0"/>
              <a:t> Cho</a:t>
            </a:r>
            <a:r>
              <a:rPr lang="en-US" baseline="30000" dirty="0"/>
              <a:t>1,2</a:t>
            </a:r>
            <a:r>
              <a:rPr lang="en-US" dirty="0"/>
              <a:t>,</a:t>
            </a:r>
          </a:p>
          <a:p>
            <a:pPr algn="ctr"/>
            <a:r>
              <a:rPr lang="en-US" dirty="0" err="1"/>
              <a:t>Jaehoon</a:t>
            </a:r>
            <a:r>
              <a:rPr lang="en-US" dirty="0"/>
              <a:t> Cho</a:t>
            </a:r>
            <a:r>
              <a:rPr lang="en-US" baseline="30000" dirty="0"/>
              <a:t>1</a:t>
            </a:r>
            <a:r>
              <a:rPr lang="en-US" dirty="0"/>
              <a:t>, Hyuk-Jae Lee</a:t>
            </a:r>
            <a:r>
              <a:rPr lang="en-US" baseline="30000" dirty="0"/>
              <a:t>1,2</a:t>
            </a:r>
            <a:r>
              <a:rPr lang="en-US" dirty="0"/>
              <a:t>, </a:t>
            </a:r>
            <a:r>
              <a:rPr lang="en-US" dirty="0" err="1"/>
              <a:t>Jaewoong</a:t>
            </a:r>
            <a:r>
              <a:rPr lang="en-US" dirty="0"/>
              <a:t> Sim</a:t>
            </a:r>
            <a:r>
              <a:rPr lang="en-US" baseline="30000" dirty="0"/>
              <a:t>1</a:t>
            </a:r>
          </a:p>
          <a:p>
            <a:pPr algn="ctr"/>
            <a:endParaRPr lang="en-US" sz="900" dirty="0"/>
          </a:p>
          <a:p>
            <a:pPr algn="ctr"/>
            <a:r>
              <a:rPr lang="en-US" baseline="30000" dirty="0"/>
              <a:t>1</a:t>
            </a:r>
            <a:r>
              <a:rPr lang="en-US" dirty="0"/>
              <a:t>Seoul National University </a:t>
            </a:r>
            <a:r>
              <a:rPr lang="en-US" baseline="30000" dirty="0"/>
              <a:t>2</a:t>
            </a:r>
            <a:r>
              <a:rPr lang="en-US" dirty="0"/>
              <a:t>Inter-University Semiconductor Research Center</a:t>
            </a:r>
          </a:p>
        </p:txBody>
      </p:sp>
    </p:spTree>
    <p:extLst>
      <p:ext uri="{BB962C8B-B14F-4D97-AF65-F5344CB8AC3E}">
        <p14:creationId xmlns:p14="http://schemas.microsoft.com/office/powerpoint/2010/main" val="693581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9CC408-D7A1-4253-A237-620FC8885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MoNDE</a:t>
            </a:r>
            <a:r>
              <a:rPr lang="en-US" dirty="0"/>
              <a:t> : Mixture of Near-Data Experts</a:t>
            </a:r>
          </a:p>
        </p:txBody>
      </p:sp>
      <p:sp>
        <p:nvSpPr>
          <p:cNvPr id="22" name="내용 개체 틀 21">
            <a:extLst>
              <a:ext uri="{FF2B5EF4-FFF2-40B4-BE49-F238E27FC236}">
                <a16:creationId xmlns:a16="http://schemas.microsoft.com/office/drawing/2014/main" id="{CE755FB7-79D6-4753-8E55-1BA2211AEC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661" y="1458072"/>
            <a:ext cx="11718235" cy="4485528"/>
          </a:xfrm>
        </p:spPr>
        <p:txBody>
          <a:bodyPr/>
          <a:lstStyle/>
          <a:p>
            <a:r>
              <a:rPr lang="en-US" dirty="0"/>
              <a:t>NDP solution built on top of emerging CXL memory devices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825B9E8-6F5F-4830-A5FF-6F30641CBEB1}"/>
              </a:ext>
            </a:extLst>
          </p:cNvPr>
          <p:cNvGrpSpPr/>
          <p:nvPr/>
        </p:nvGrpSpPr>
        <p:grpSpPr>
          <a:xfrm>
            <a:off x="1351770" y="2452448"/>
            <a:ext cx="2676122" cy="3712758"/>
            <a:chOff x="1351770" y="2449690"/>
            <a:chExt cx="2676122" cy="3712758"/>
          </a:xfrm>
        </p:grpSpPr>
        <p:grpSp>
          <p:nvGrpSpPr>
            <p:cNvPr id="238" name="그룹 237">
              <a:extLst>
                <a:ext uri="{FF2B5EF4-FFF2-40B4-BE49-F238E27FC236}">
                  <a16:creationId xmlns:a16="http://schemas.microsoft.com/office/drawing/2014/main" id="{46B2AD38-8350-4F12-B6C0-A3D2ABFFE33F}"/>
                </a:ext>
              </a:extLst>
            </p:cNvPr>
            <p:cNvGrpSpPr/>
            <p:nvPr/>
          </p:nvGrpSpPr>
          <p:grpSpPr>
            <a:xfrm>
              <a:off x="1351770" y="2449690"/>
              <a:ext cx="2676122" cy="3187460"/>
              <a:chOff x="702790" y="2708335"/>
              <a:chExt cx="2280738" cy="3203579"/>
            </a:xfrm>
          </p:grpSpPr>
          <p:cxnSp>
            <p:nvCxnSpPr>
              <p:cNvPr id="205" name="직선 연결선 204">
                <a:extLst>
                  <a:ext uri="{FF2B5EF4-FFF2-40B4-BE49-F238E27FC236}">
                    <a16:creationId xmlns:a16="http://schemas.microsoft.com/office/drawing/2014/main" id="{825784D6-67E5-4654-94D9-7E520123EDEC}"/>
                  </a:ext>
                </a:extLst>
              </p:cNvPr>
              <p:cNvCxnSpPr>
                <a:cxnSpLocks/>
                <a:endCxn id="215" idx="2"/>
              </p:cNvCxnSpPr>
              <p:nvPr/>
            </p:nvCxnSpPr>
            <p:spPr>
              <a:xfrm flipV="1">
                <a:off x="1237606" y="3907424"/>
                <a:ext cx="0" cy="254758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직선 연결선 205">
                <a:extLst>
                  <a:ext uri="{FF2B5EF4-FFF2-40B4-BE49-F238E27FC236}">
                    <a16:creationId xmlns:a16="http://schemas.microsoft.com/office/drawing/2014/main" id="{2B667041-5DCB-4CC4-BDE7-74D87EA3D424}"/>
                  </a:ext>
                </a:extLst>
              </p:cNvPr>
              <p:cNvCxnSpPr>
                <a:cxnSpLocks/>
                <a:stCxn id="213" idx="2"/>
              </p:cNvCxnSpPr>
              <p:nvPr/>
            </p:nvCxnSpPr>
            <p:spPr>
              <a:xfrm>
                <a:off x="2448713" y="3907421"/>
                <a:ext cx="0" cy="242034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7" name="사각형: 둥근 모서리 82">
                <a:extLst>
                  <a:ext uri="{FF2B5EF4-FFF2-40B4-BE49-F238E27FC236}">
                    <a16:creationId xmlns:a16="http://schemas.microsoft.com/office/drawing/2014/main" id="{569519D8-4F22-448C-8DBF-0D4CA59C2B12}"/>
                  </a:ext>
                </a:extLst>
              </p:cNvPr>
              <p:cNvSpPr/>
              <p:nvPr/>
            </p:nvSpPr>
            <p:spPr>
              <a:xfrm>
                <a:off x="1977474" y="4870728"/>
                <a:ext cx="998236" cy="847960"/>
              </a:xfrm>
              <a:prstGeom prst="roundRect">
                <a:avLst>
                  <a:gd name="adj" fmla="val 3000"/>
                </a:avLst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2000" spc="-2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208" name="사각형: 둥근 모서리 82">
                <a:extLst>
                  <a:ext uri="{FF2B5EF4-FFF2-40B4-BE49-F238E27FC236}">
                    <a16:creationId xmlns:a16="http://schemas.microsoft.com/office/drawing/2014/main" id="{A2E9F3BC-0558-41A4-9B32-E8B5FF9212C8}"/>
                  </a:ext>
                </a:extLst>
              </p:cNvPr>
              <p:cNvSpPr/>
              <p:nvPr/>
            </p:nvSpPr>
            <p:spPr>
              <a:xfrm>
                <a:off x="1878790" y="5063954"/>
                <a:ext cx="998236" cy="847960"/>
              </a:xfrm>
              <a:prstGeom prst="roundRect">
                <a:avLst>
                  <a:gd name="adj" fmla="val 3000"/>
                </a:avLst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b="1" spc="-20" dirty="0" err="1">
                    <a:solidFill>
                      <a:schemeClr val="tx1"/>
                    </a:solidFill>
                    <a:cs typeface="Arial" panose="020B0604020202020204" pitchFamily="34" charset="0"/>
                  </a:rPr>
                  <a:t>MoNDE</a:t>
                </a:r>
                <a:r>
                  <a:rPr lang="en-US" sz="2000" b="1" spc="-2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 Device</a:t>
                </a:r>
              </a:p>
            </p:txBody>
          </p:sp>
          <p:sp>
            <p:nvSpPr>
              <p:cNvPr id="209" name="사각형: 둥근 모서리 82">
                <a:extLst>
                  <a:ext uri="{FF2B5EF4-FFF2-40B4-BE49-F238E27FC236}">
                    <a16:creationId xmlns:a16="http://schemas.microsoft.com/office/drawing/2014/main" id="{539B8405-92A7-4F80-BEA5-FCD4C53C8395}"/>
                  </a:ext>
                </a:extLst>
              </p:cNvPr>
              <p:cNvSpPr/>
              <p:nvPr/>
            </p:nvSpPr>
            <p:spPr>
              <a:xfrm>
                <a:off x="792930" y="4870728"/>
                <a:ext cx="908431" cy="847960"/>
              </a:xfrm>
              <a:prstGeom prst="roundRect">
                <a:avLst>
                  <a:gd name="adj" fmla="val 3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2000" spc="-2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210" name="사각형: 둥근 모서리 82">
                <a:extLst>
                  <a:ext uri="{FF2B5EF4-FFF2-40B4-BE49-F238E27FC236}">
                    <a16:creationId xmlns:a16="http://schemas.microsoft.com/office/drawing/2014/main" id="{250AC7E3-6FA1-4D00-AFDF-E0F6621F0FD2}"/>
                  </a:ext>
                </a:extLst>
              </p:cNvPr>
              <p:cNvSpPr/>
              <p:nvPr/>
            </p:nvSpPr>
            <p:spPr>
              <a:xfrm>
                <a:off x="703123" y="5063954"/>
                <a:ext cx="908431" cy="847960"/>
              </a:xfrm>
              <a:prstGeom prst="roundRect">
                <a:avLst>
                  <a:gd name="adj" fmla="val 3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spc="-2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GPU</a:t>
                </a:r>
              </a:p>
            </p:txBody>
          </p:sp>
          <p:cxnSp>
            <p:nvCxnSpPr>
              <p:cNvPr id="211" name="직선 연결선 210">
                <a:extLst>
                  <a:ext uri="{FF2B5EF4-FFF2-40B4-BE49-F238E27FC236}">
                    <a16:creationId xmlns:a16="http://schemas.microsoft.com/office/drawing/2014/main" id="{61A581B1-6BD7-447A-882C-A7F016DFEDD8}"/>
                  </a:ext>
                </a:extLst>
              </p:cNvPr>
              <p:cNvCxnSpPr>
                <a:cxnSpLocks/>
                <a:stCxn id="207" idx="0"/>
              </p:cNvCxnSpPr>
              <p:nvPr/>
            </p:nvCxnSpPr>
            <p:spPr>
              <a:xfrm flipV="1">
                <a:off x="2476593" y="4616684"/>
                <a:ext cx="1" cy="25404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직선 연결선 211">
                <a:extLst>
                  <a:ext uri="{FF2B5EF4-FFF2-40B4-BE49-F238E27FC236}">
                    <a16:creationId xmlns:a16="http://schemas.microsoft.com/office/drawing/2014/main" id="{8A8E0746-7D18-45E3-AE2C-4505D758C644}"/>
                  </a:ext>
                </a:extLst>
              </p:cNvPr>
              <p:cNvCxnSpPr>
                <a:cxnSpLocks/>
                <a:stCxn id="209" idx="0"/>
              </p:cNvCxnSpPr>
              <p:nvPr/>
            </p:nvCxnSpPr>
            <p:spPr>
              <a:xfrm flipH="1" flipV="1">
                <a:off x="1247144" y="4585158"/>
                <a:ext cx="1" cy="28557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3" name="사각형: 둥근 모서리 82">
                <a:extLst>
                  <a:ext uri="{FF2B5EF4-FFF2-40B4-BE49-F238E27FC236}">
                    <a16:creationId xmlns:a16="http://schemas.microsoft.com/office/drawing/2014/main" id="{3842EBEB-6733-4C48-80D0-AD048EEEF81A}"/>
                  </a:ext>
                </a:extLst>
              </p:cNvPr>
              <p:cNvSpPr/>
              <p:nvPr/>
            </p:nvSpPr>
            <p:spPr>
              <a:xfrm>
                <a:off x="1913897" y="2708335"/>
                <a:ext cx="1069631" cy="1199086"/>
              </a:xfrm>
              <a:prstGeom prst="roundRect">
                <a:avLst>
                  <a:gd name="adj" fmla="val 3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spc="-2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System</a:t>
                </a:r>
              </a:p>
              <a:p>
                <a:pPr algn="ctr"/>
                <a:r>
                  <a:rPr lang="en-US" sz="2000" spc="-2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Memory</a:t>
                </a:r>
              </a:p>
            </p:txBody>
          </p:sp>
          <p:sp>
            <p:nvSpPr>
              <p:cNvPr id="214" name="사각형: 둥근 모서리 82">
                <a:extLst>
                  <a:ext uri="{FF2B5EF4-FFF2-40B4-BE49-F238E27FC236}">
                    <a16:creationId xmlns:a16="http://schemas.microsoft.com/office/drawing/2014/main" id="{3DA2BD35-076A-41E2-AB24-550ED2BF18CA}"/>
                  </a:ext>
                </a:extLst>
              </p:cNvPr>
              <p:cNvSpPr/>
              <p:nvPr/>
            </p:nvSpPr>
            <p:spPr>
              <a:xfrm>
                <a:off x="702791" y="2708335"/>
                <a:ext cx="1069631" cy="1199086"/>
              </a:xfrm>
              <a:prstGeom prst="roundRect">
                <a:avLst>
                  <a:gd name="adj" fmla="val 3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2000" spc="-2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215" name="사각형: 둥근 모서리 82">
                <a:extLst>
                  <a:ext uri="{FF2B5EF4-FFF2-40B4-BE49-F238E27FC236}">
                    <a16:creationId xmlns:a16="http://schemas.microsoft.com/office/drawing/2014/main" id="{0596BB87-298F-49B9-8676-C8666E4BBF62}"/>
                  </a:ext>
                </a:extLst>
              </p:cNvPr>
              <p:cNvSpPr/>
              <p:nvPr/>
            </p:nvSpPr>
            <p:spPr>
              <a:xfrm>
                <a:off x="773850" y="3531625"/>
                <a:ext cx="927512" cy="375799"/>
              </a:xfrm>
              <a:prstGeom prst="roundRect">
                <a:avLst>
                  <a:gd name="adj" fmla="val 3000"/>
                </a:avLst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spc="-2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CXL I/F</a:t>
                </a:r>
              </a:p>
            </p:txBody>
          </p:sp>
          <p:sp>
            <p:nvSpPr>
              <p:cNvPr id="216" name="사각형: 둥근 모서리 82">
                <a:extLst>
                  <a:ext uri="{FF2B5EF4-FFF2-40B4-BE49-F238E27FC236}">
                    <a16:creationId xmlns:a16="http://schemas.microsoft.com/office/drawing/2014/main" id="{A3631069-FC44-4839-9006-A144306B5ADB}"/>
                  </a:ext>
                </a:extLst>
              </p:cNvPr>
              <p:cNvSpPr/>
              <p:nvPr/>
            </p:nvSpPr>
            <p:spPr>
              <a:xfrm>
                <a:off x="702790" y="4161468"/>
                <a:ext cx="2280737" cy="455214"/>
              </a:xfrm>
              <a:prstGeom prst="roundRect">
                <a:avLst>
                  <a:gd name="adj" fmla="val 3000"/>
                </a:avLst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b="1" spc="-20" dirty="0">
                    <a:solidFill>
                      <a:schemeClr val="bg1">
                        <a:lumMod val="50000"/>
                      </a:schemeClr>
                    </a:solidFill>
                    <a:cs typeface="Arial" panose="020B0604020202020204" pitchFamily="34" charset="0"/>
                  </a:rPr>
                  <a:t>PCIe Bus (BW</a:t>
                </a:r>
                <a:r>
                  <a:rPr lang="ko-KR" altLang="en-US" sz="2000" b="1" spc="-20" dirty="0">
                    <a:solidFill>
                      <a:schemeClr val="bg1">
                        <a:lumMod val="50000"/>
                      </a:schemeClr>
                    </a:solidFill>
                    <a:cs typeface="Arial" panose="020B0604020202020204" pitchFamily="34" charset="0"/>
                  </a:rPr>
                  <a:t>↓</a:t>
                </a:r>
                <a:r>
                  <a:rPr lang="en-US" altLang="ko-KR" sz="2000" b="1" spc="-20" dirty="0">
                    <a:solidFill>
                      <a:schemeClr val="bg1">
                        <a:lumMod val="50000"/>
                      </a:schemeClr>
                    </a:solidFill>
                    <a:cs typeface="Arial" panose="020B0604020202020204" pitchFamily="34" charset="0"/>
                  </a:rPr>
                  <a:t>)</a:t>
                </a:r>
                <a:endParaRPr lang="en-US" sz="2000" b="1" spc="-20" dirty="0">
                  <a:solidFill>
                    <a:schemeClr val="bg1">
                      <a:lumMod val="50000"/>
                    </a:schemeClr>
                  </a:solidFill>
                  <a:cs typeface="Arial" panose="020B0604020202020204" pitchFamily="34" charset="0"/>
                </a:endParaRPr>
              </a:p>
            </p:txBody>
          </p:sp>
          <p:cxnSp>
            <p:nvCxnSpPr>
              <p:cNvPr id="217" name="연결선: 꺾임 216">
                <a:extLst>
                  <a:ext uri="{FF2B5EF4-FFF2-40B4-BE49-F238E27FC236}">
                    <a16:creationId xmlns:a16="http://schemas.microsoft.com/office/drawing/2014/main" id="{7949DCA9-2F4E-4BF0-BE85-86841772CF24}"/>
                  </a:ext>
                </a:extLst>
              </p:cNvPr>
              <p:cNvCxnSpPr>
                <a:cxnSpLocks/>
                <a:stCxn id="210" idx="0"/>
                <a:endCxn id="208" idx="0"/>
              </p:cNvCxnSpPr>
              <p:nvPr/>
            </p:nvCxnSpPr>
            <p:spPr>
              <a:xfrm rot="5400000" flipH="1" flipV="1">
                <a:off x="1767599" y="4453672"/>
                <a:ext cx="16047" cy="1220570"/>
              </a:xfrm>
              <a:prstGeom prst="bentConnector3">
                <a:avLst>
                  <a:gd name="adj1" fmla="val 2301861"/>
                </a:avLst>
              </a:prstGeom>
              <a:ln w="38100">
                <a:solidFill>
                  <a:schemeClr val="bg1">
                    <a:lumMod val="50000"/>
                  </a:schemeClr>
                </a:solidFill>
                <a:prstDash val="sys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8" name="사각형: 둥근 모서리 82">
                <a:extLst>
                  <a:ext uri="{FF2B5EF4-FFF2-40B4-BE49-F238E27FC236}">
                    <a16:creationId xmlns:a16="http://schemas.microsoft.com/office/drawing/2014/main" id="{2ACDD341-D071-446F-88F3-6B36AD3B4350}"/>
                  </a:ext>
                </a:extLst>
              </p:cNvPr>
              <p:cNvSpPr/>
              <p:nvPr/>
            </p:nvSpPr>
            <p:spPr>
              <a:xfrm>
                <a:off x="773849" y="2720350"/>
                <a:ext cx="927512" cy="822894"/>
              </a:xfrm>
              <a:prstGeom prst="roundRect">
                <a:avLst>
                  <a:gd name="adj" fmla="val 724"/>
                </a:avLst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spc="-2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Host CPU</a:t>
                </a:r>
              </a:p>
            </p:txBody>
          </p:sp>
        </p:grpSp>
        <p:sp>
          <p:nvSpPr>
            <p:cNvPr id="106" name="직사각형 105">
              <a:extLst>
                <a:ext uri="{FF2B5EF4-FFF2-40B4-BE49-F238E27FC236}">
                  <a16:creationId xmlns:a16="http://schemas.microsoft.com/office/drawing/2014/main" id="{C32F034E-BA4F-4734-AB89-E311AE5D0FFE}"/>
                </a:ext>
              </a:extLst>
            </p:cNvPr>
            <p:cNvSpPr/>
            <p:nvPr/>
          </p:nvSpPr>
          <p:spPr>
            <a:xfrm>
              <a:off x="1352161" y="5800088"/>
              <a:ext cx="2666558" cy="36236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System Overview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F048C6F0-054A-45B4-B27B-1E31F83F8376}"/>
              </a:ext>
            </a:extLst>
          </p:cNvPr>
          <p:cNvGrpSpPr/>
          <p:nvPr/>
        </p:nvGrpSpPr>
        <p:grpSpPr>
          <a:xfrm>
            <a:off x="3902927" y="2436438"/>
            <a:ext cx="7455248" cy="3728768"/>
            <a:chOff x="3902927" y="2433680"/>
            <a:chExt cx="7455248" cy="3728768"/>
          </a:xfrm>
        </p:grpSpPr>
        <p:cxnSp>
          <p:nvCxnSpPr>
            <p:cNvPr id="220" name="직선 연결선 219">
              <a:extLst>
                <a:ext uri="{FF2B5EF4-FFF2-40B4-BE49-F238E27FC236}">
                  <a16:creationId xmlns:a16="http://schemas.microsoft.com/office/drawing/2014/main" id="{9B3CBDF5-5939-4EEB-BA4B-A10F10AEA0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02927" y="2433680"/>
              <a:ext cx="1226647" cy="2335552"/>
            </a:xfrm>
            <a:prstGeom prst="line">
              <a:avLst/>
            </a:prstGeom>
            <a:ln w="38100">
              <a:gradFill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사각형: 둥근 모서리 82">
              <a:extLst>
                <a:ext uri="{FF2B5EF4-FFF2-40B4-BE49-F238E27FC236}">
                  <a16:creationId xmlns:a16="http://schemas.microsoft.com/office/drawing/2014/main" id="{210DE059-207B-4F6F-BF66-386F92F10AEB}"/>
                </a:ext>
              </a:extLst>
            </p:cNvPr>
            <p:cNvSpPr/>
            <p:nvPr/>
          </p:nvSpPr>
          <p:spPr>
            <a:xfrm>
              <a:off x="5132406" y="2449690"/>
              <a:ext cx="6225768" cy="3187460"/>
            </a:xfrm>
            <a:prstGeom prst="roundRect">
              <a:avLst>
                <a:gd name="adj" fmla="val 0"/>
              </a:avLst>
            </a:prstGeom>
            <a:solidFill>
              <a:schemeClr val="tx2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3" name="사각형: 둥근 모서리 82">
              <a:extLst>
                <a:ext uri="{FF2B5EF4-FFF2-40B4-BE49-F238E27FC236}">
                  <a16:creationId xmlns:a16="http://schemas.microsoft.com/office/drawing/2014/main" id="{E9D0E3AC-A9EE-40D2-9E4F-79FBD6349F26}"/>
                </a:ext>
              </a:extLst>
            </p:cNvPr>
            <p:cNvSpPr/>
            <p:nvPr/>
          </p:nvSpPr>
          <p:spPr>
            <a:xfrm rot="16200000">
              <a:off x="3945212" y="3893576"/>
              <a:ext cx="2969020" cy="299686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b="1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CXL Controller  .</a:t>
              </a:r>
            </a:p>
          </p:txBody>
        </p:sp>
        <p:sp>
          <p:nvSpPr>
            <p:cNvPr id="144" name="사각형: 둥근 모서리 82">
              <a:extLst>
                <a:ext uri="{FF2B5EF4-FFF2-40B4-BE49-F238E27FC236}">
                  <a16:creationId xmlns:a16="http://schemas.microsoft.com/office/drawing/2014/main" id="{CCDA1C57-E7C0-4320-B80B-7DB8CA419852}"/>
                </a:ext>
              </a:extLst>
            </p:cNvPr>
            <p:cNvSpPr/>
            <p:nvPr/>
          </p:nvSpPr>
          <p:spPr>
            <a:xfrm>
              <a:off x="5650942" y="2558911"/>
              <a:ext cx="2623035" cy="2373349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5" name="사각형: 둥근 모서리 82">
              <a:extLst>
                <a:ext uri="{FF2B5EF4-FFF2-40B4-BE49-F238E27FC236}">
                  <a16:creationId xmlns:a16="http://schemas.microsoft.com/office/drawing/2014/main" id="{D4EBA145-E3FC-471E-B11A-5B187DA0EE7C}"/>
                </a:ext>
              </a:extLst>
            </p:cNvPr>
            <p:cNvSpPr/>
            <p:nvPr/>
          </p:nvSpPr>
          <p:spPr>
            <a:xfrm>
              <a:off x="5650944" y="4994342"/>
              <a:ext cx="5559400" cy="53358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46" name="직선 화살표 연결선 145">
              <a:extLst>
                <a:ext uri="{FF2B5EF4-FFF2-40B4-BE49-F238E27FC236}">
                  <a16:creationId xmlns:a16="http://schemas.microsoft.com/office/drawing/2014/main" id="{E5BE938B-853F-4A4E-86F2-3852C522BA7A}"/>
                </a:ext>
              </a:extLst>
            </p:cNvPr>
            <p:cNvCxnSpPr>
              <a:cxnSpLocks/>
              <a:stCxn id="164" idx="3"/>
              <a:endCxn id="168" idx="1"/>
            </p:cNvCxnSpPr>
            <p:nvPr/>
          </p:nvCxnSpPr>
          <p:spPr>
            <a:xfrm>
              <a:off x="7308859" y="3228034"/>
              <a:ext cx="14976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직선 화살표 연결선 146">
              <a:extLst>
                <a:ext uri="{FF2B5EF4-FFF2-40B4-BE49-F238E27FC236}">
                  <a16:creationId xmlns:a16="http://schemas.microsoft.com/office/drawing/2014/main" id="{50C09A81-2933-4CFA-908C-D021ADDA5B67}"/>
                </a:ext>
              </a:extLst>
            </p:cNvPr>
            <p:cNvCxnSpPr>
              <a:cxnSpLocks/>
              <a:stCxn id="169" idx="3"/>
              <a:endCxn id="164" idx="1"/>
            </p:cNvCxnSpPr>
            <p:nvPr/>
          </p:nvCxnSpPr>
          <p:spPr>
            <a:xfrm flipV="1">
              <a:off x="6469250" y="3228034"/>
              <a:ext cx="149764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직선 화살표 연결선 147">
              <a:extLst>
                <a:ext uri="{FF2B5EF4-FFF2-40B4-BE49-F238E27FC236}">
                  <a16:creationId xmlns:a16="http://schemas.microsoft.com/office/drawing/2014/main" id="{B014B416-9197-44D6-A6DD-303D1D8242E6}"/>
                </a:ext>
              </a:extLst>
            </p:cNvPr>
            <p:cNvCxnSpPr>
              <a:cxnSpLocks/>
              <a:stCxn id="164" idx="2"/>
              <a:endCxn id="165" idx="0"/>
            </p:cNvCxnSpPr>
            <p:nvPr/>
          </p:nvCxnSpPr>
          <p:spPr>
            <a:xfrm flipH="1">
              <a:off x="6963936" y="3531451"/>
              <a:ext cx="1" cy="10872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사각형: 둥근 모서리 82">
              <a:extLst>
                <a:ext uri="{FF2B5EF4-FFF2-40B4-BE49-F238E27FC236}">
                  <a16:creationId xmlns:a16="http://schemas.microsoft.com/office/drawing/2014/main" id="{AAA26CAD-3A25-4BB4-89DF-4486C28ED1F2}"/>
                </a:ext>
              </a:extLst>
            </p:cNvPr>
            <p:cNvSpPr/>
            <p:nvPr/>
          </p:nvSpPr>
          <p:spPr>
            <a:xfrm>
              <a:off x="6029049" y="5073199"/>
              <a:ext cx="2119416" cy="313774"/>
            </a:xfrm>
            <a:prstGeom prst="roundRect">
              <a:avLst>
                <a:gd name="adj" fmla="val 724"/>
              </a:avLst>
            </a:prstGeom>
            <a:solidFill>
              <a:schemeClr val="bg1">
                <a:lumMod val="6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1" name="사각형: 둥근 모서리 82">
              <a:extLst>
                <a:ext uri="{FF2B5EF4-FFF2-40B4-BE49-F238E27FC236}">
                  <a16:creationId xmlns:a16="http://schemas.microsoft.com/office/drawing/2014/main" id="{AA42BB57-34A4-4600-87CA-B8730D97BF28}"/>
                </a:ext>
              </a:extLst>
            </p:cNvPr>
            <p:cNvSpPr/>
            <p:nvPr/>
          </p:nvSpPr>
          <p:spPr>
            <a:xfrm>
              <a:off x="5945836" y="5093899"/>
              <a:ext cx="2119416" cy="313774"/>
            </a:xfrm>
            <a:prstGeom prst="roundRect">
              <a:avLst>
                <a:gd name="adj" fmla="val 724"/>
              </a:avLst>
            </a:prstGeom>
            <a:solidFill>
              <a:schemeClr val="bg1">
                <a:lumMod val="6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2" name="사각형: 둥근 모서리 82">
              <a:extLst>
                <a:ext uri="{FF2B5EF4-FFF2-40B4-BE49-F238E27FC236}">
                  <a16:creationId xmlns:a16="http://schemas.microsoft.com/office/drawing/2014/main" id="{F46B209E-2E08-47F0-BFC4-7A036AB359A6}"/>
                </a:ext>
              </a:extLst>
            </p:cNvPr>
            <p:cNvSpPr/>
            <p:nvPr/>
          </p:nvSpPr>
          <p:spPr>
            <a:xfrm>
              <a:off x="5862621" y="5114600"/>
              <a:ext cx="2119416" cy="313774"/>
            </a:xfrm>
            <a:prstGeom prst="roundRect">
              <a:avLst>
                <a:gd name="adj" fmla="val 724"/>
              </a:avLst>
            </a:prstGeom>
            <a:solidFill>
              <a:schemeClr val="bg1">
                <a:lumMod val="6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3" name="사각형: 둥근 모서리 82">
              <a:extLst>
                <a:ext uri="{FF2B5EF4-FFF2-40B4-BE49-F238E27FC236}">
                  <a16:creationId xmlns:a16="http://schemas.microsoft.com/office/drawing/2014/main" id="{722C963F-CF42-4B5B-BD27-B61EA2DFBA9E}"/>
                </a:ext>
              </a:extLst>
            </p:cNvPr>
            <p:cNvSpPr/>
            <p:nvPr/>
          </p:nvSpPr>
          <p:spPr>
            <a:xfrm>
              <a:off x="5779407" y="5135299"/>
              <a:ext cx="2119416" cy="313774"/>
            </a:xfrm>
            <a:prstGeom prst="roundRect">
              <a:avLst>
                <a:gd name="adj" fmla="val 724"/>
              </a:avLst>
            </a:prstGeom>
            <a:solidFill>
              <a:schemeClr val="bg1">
                <a:lumMod val="6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b="1" spc="-20" dirty="0">
                  <a:solidFill>
                    <a:srgbClr val="305598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LPDDR DRAM</a:t>
              </a:r>
            </a:p>
          </p:txBody>
        </p:sp>
        <p:cxnSp>
          <p:nvCxnSpPr>
            <p:cNvPr id="155" name="직선 화살표 연결선 154">
              <a:extLst>
                <a:ext uri="{FF2B5EF4-FFF2-40B4-BE49-F238E27FC236}">
                  <a16:creationId xmlns:a16="http://schemas.microsoft.com/office/drawing/2014/main" id="{8EF0FB44-7F51-4C07-800B-568BF61BB9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47644" y="4841334"/>
              <a:ext cx="0" cy="309055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화살표 연결선 155">
              <a:extLst>
                <a:ext uri="{FF2B5EF4-FFF2-40B4-BE49-F238E27FC236}">
                  <a16:creationId xmlns:a16="http://schemas.microsoft.com/office/drawing/2014/main" id="{B626D592-2C47-4728-A72A-826FB4CFEC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08595" y="4841334"/>
              <a:ext cx="0" cy="309055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화살표 연결선 156">
              <a:extLst>
                <a:ext uri="{FF2B5EF4-FFF2-40B4-BE49-F238E27FC236}">
                  <a16:creationId xmlns:a16="http://schemas.microsoft.com/office/drawing/2014/main" id="{C4FAAA64-5571-4272-8360-20E16F8033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69546" y="4841334"/>
              <a:ext cx="0" cy="309055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화살표 연결선 157">
              <a:extLst>
                <a:ext uri="{FF2B5EF4-FFF2-40B4-BE49-F238E27FC236}">
                  <a16:creationId xmlns:a16="http://schemas.microsoft.com/office/drawing/2014/main" id="{F7A1416B-0A51-484A-9EA0-BC2DBBA9C0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0497" y="4841334"/>
              <a:ext cx="0" cy="309055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화살표 연결선 158">
              <a:extLst>
                <a:ext uri="{FF2B5EF4-FFF2-40B4-BE49-F238E27FC236}">
                  <a16:creationId xmlns:a16="http://schemas.microsoft.com/office/drawing/2014/main" id="{007ACE79-7376-452C-8027-6EC9271D6C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91446" y="4841334"/>
              <a:ext cx="0" cy="309055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화살표 연결선 159">
              <a:extLst>
                <a:ext uri="{FF2B5EF4-FFF2-40B4-BE49-F238E27FC236}">
                  <a16:creationId xmlns:a16="http://schemas.microsoft.com/office/drawing/2014/main" id="{63FB43F8-473D-47A0-A939-4FB94F7C0E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52397" y="4841334"/>
              <a:ext cx="0" cy="309055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화살표 연결선 160">
              <a:extLst>
                <a:ext uri="{FF2B5EF4-FFF2-40B4-BE49-F238E27FC236}">
                  <a16:creationId xmlns:a16="http://schemas.microsoft.com/office/drawing/2014/main" id="{2AB6CA85-E683-4DB9-90BE-EA772E83A7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13348" y="4841334"/>
              <a:ext cx="0" cy="309055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화살표 연결선 161">
              <a:extLst>
                <a:ext uri="{FF2B5EF4-FFF2-40B4-BE49-F238E27FC236}">
                  <a16:creationId xmlns:a16="http://schemas.microsoft.com/office/drawing/2014/main" id="{A9EC3E45-5E05-46E0-BECE-95E22AB11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74300" y="4841334"/>
              <a:ext cx="0" cy="309055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4" name="사각형: 둥근 모서리 82">
              <a:extLst>
                <a:ext uri="{FF2B5EF4-FFF2-40B4-BE49-F238E27FC236}">
                  <a16:creationId xmlns:a16="http://schemas.microsoft.com/office/drawing/2014/main" id="{A73CEFF5-0A5E-469A-B2B4-199870A5FF61}"/>
                </a:ext>
              </a:extLst>
            </p:cNvPr>
            <p:cNvSpPr/>
            <p:nvPr/>
          </p:nvSpPr>
          <p:spPr>
            <a:xfrm>
              <a:off x="6619014" y="2924619"/>
              <a:ext cx="689844" cy="606831"/>
            </a:xfrm>
            <a:prstGeom prst="roundRect">
              <a:avLst>
                <a:gd name="adj" fmla="val 724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Decoder</a:t>
              </a:r>
            </a:p>
          </p:txBody>
        </p:sp>
        <p:sp>
          <p:nvSpPr>
            <p:cNvPr id="165" name="사각형: 둥근 모서리 82">
              <a:extLst>
                <a:ext uri="{FF2B5EF4-FFF2-40B4-BE49-F238E27FC236}">
                  <a16:creationId xmlns:a16="http://schemas.microsoft.com/office/drawing/2014/main" id="{B55D5EA5-C4AC-407B-8326-C294A090739F}"/>
                </a:ext>
              </a:extLst>
            </p:cNvPr>
            <p:cNvSpPr/>
            <p:nvPr/>
          </p:nvSpPr>
          <p:spPr>
            <a:xfrm>
              <a:off x="6619014" y="3640177"/>
              <a:ext cx="689844" cy="606831"/>
            </a:xfrm>
            <a:prstGeom prst="roundRect">
              <a:avLst>
                <a:gd name="adj" fmla="val 724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0"/>
            <a:lstStyle/>
            <a:p>
              <a:pPr algn="ctr"/>
              <a:r>
                <a:rPr lang="en-US" sz="1200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Mem</a:t>
              </a:r>
            </a:p>
            <a:p>
              <a:pPr algn="ctr"/>
              <a:r>
                <a:rPr lang="en-US" sz="1200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Req</a:t>
              </a:r>
            </a:p>
            <a:p>
              <a:pPr algn="ctr"/>
              <a:r>
                <a:rPr lang="en-US" sz="1200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Queue</a:t>
              </a:r>
            </a:p>
          </p:txBody>
        </p:sp>
        <p:sp>
          <p:nvSpPr>
            <p:cNvPr id="166" name="사각형: 둥근 모서리 82">
              <a:extLst>
                <a:ext uri="{FF2B5EF4-FFF2-40B4-BE49-F238E27FC236}">
                  <a16:creationId xmlns:a16="http://schemas.microsoft.com/office/drawing/2014/main" id="{427A6EE7-4869-4163-9BBB-C6AFE11CA56C}"/>
                </a:ext>
              </a:extLst>
            </p:cNvPr>
            <p:cNvSpPr/>
            <p:nvPr/>
          </p:nvSpPr>
          <p:spPr>
            <a:xfrm>
              <a:off x="7458620" y="3640177"/>
              <a:ext cx="689844" cy="606831"/>
            </a:xfrm>
            <a:prstGeom prst="roundRect">
              <a:avLst>
                <a:gd name="adj" fmla="val 724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spc="-20" dirty="0" err="1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mmap</a:t>
              </a:r>
              <a:endParaRPr lang="en-US" sz="14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400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Regs</a:t>
              </a:r>
            </a:p>
          </p:txBody>
        </p:sp>
        <p:sp>
          <p:nvSpPr>
            <p:cNvPr id="167" name="사각형: 둥근 모서리 82">
              <a:extLst>
                <a:ext uri="{FF2B5EF4-FFF2-40B4-BE49-F238E27FC236}">
                  <a16:creationId xmlns:a16="http://schemas.microsoft.com/office/drawing/2014/main" id="{06D91F52-D470-429C-B71D-73F7C088EF3E}"/>
                </a:ext>
              </a:extLst>
            </p:cNvPr>
            <p:cNvSpPr/>
            <p:nvPr/>
          </p:nvSpPr>
          <p:spPr>
            <a:xfrm>
              <a:off x="5776449" y="3640178"/>
              <a:ext cx="689844" cy="606831"/>
            </a:xfrm>
            <a:prstGeom prst="roundRect">
              <a:avLst>
                <a:gd name="adj" fmla="val 724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0"/>
            <a:lstStyle/>
            <a:p>
              <a:pPr algn="ctr"/>
              <a:r>
                <a:rPr lang="en-US" sz="1200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Regular</a:t>
              </a:r>
            </a:p>
            <a:p>
              <a:pPr algn="ctr"/>
              <a:r>
                <a:rPr lang="en-US" sz="1200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DRAM</a:t>
              </a:r>
            </a:p>
            <a:p>
              <a:pPr algn="ctr"/>
              <a:r>
                <a:rPr lang="en-US" sz="1200" spc="-20" dirty="0" err="1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Buf</a:t>
              </a:r>
              <a:endParaRPr lang="en-US" sz="12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8" name="사각형: 둥근 모서리 82">
              <a:extLst>
                <a:ext uri="{FF2B5EF4-FFF2-40B4-BE49-F238E27FC236}">
                  <a16:creationId xmlns:a16="http://schemas.microsoft.com/office/drawing/2014/main" id="{4AD849C1-5B89-4798-BE15-3E2CC8FF4957}"/>
                </a:ext>
              </a:extLst>
            </p:cNvPr>
            <p:cNvSpPr/>
            <p:nvPr/>
          </p:nvSpPr>
          <p:spPr>
            <a:xfrm>
              <a:off x="7458622" y="2924619"/>
              <a:ext cx="689844" cy="606831"/>
            </a:xfrm>
            <a:prstGeom prst="roundRect">
              <a:avLst>
                <a:gd name="adj" fmla="val 724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0"/>
            <a:lstStyle/>
            <a:p>
              <a:pPr algn="ctr"/>
              <a:r>
                <a:rPr lang="en-US" sz="1200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NDP</a:t>
              </a:r>
            </a:p>
            <a:p>
              <a:pPr algn="ctr"/>
              <a:r>
                <a:rPr lang="en-US" sz="1200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Req</a:t>
              </a:r>
            </a:p>
            <a:p>
              <a:pPr algn="ctr"/>
              <a:r>
                <a:rPr lang="en-US" sz="1200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Queue</a:t>
              </a:r>
            </a:p>
          </p:txBody>
        </p:sp>
        <p:sp>
          <p:nvSpPr>
            <p:cNvPr id="169" name="사각형: 둥근 모서리 82">
              <a:extLst>
                <a:ext uri="{FF2B5EF4-FFF2-40B4-BE49-F238E27FC236}">
                  <a16:creationId xmlns:a16="http://schemas.microsoft.com/office/drawing/2014/main" id="{F5B37CF1-8F52-4F22-A462-072B20B1C467}"/>
                </a:ext>
              </a:extLst>
            </p:cNvPr>
            <p:cNvSpPr/>
            <p:nvPr/>
          </p:nvSpPr>
          <p:spPr>
            <a:xfrm>
              <a:off x="5779406" y="2924620"/>
              <a:ext cx="689844" cy="606831"/>
            </a:xfrm>
            <a:prstGeom prst="roundRect">
              <a:avLst>
                <a:gd name="adj" fmla="val 724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Inst</a:t>
              </a:r>
            </a:p>
            <a:p>
              <a:pPr algn="ctr"/>
              <a:r>
                <a:rPr lang="en-US" sz="1400" spc="-20" dirty="0" err="1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Buf</a:t>
              </a:r>
              <a:endParaRPr lang="en-US" sz="14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0" name="사각형: 둥근 모서리 82">
              <a:extLst>
                <a:ext uri="{FF2B5EF4-FFF2-40B4-BE49-F238E27FC236}">
                  <a16:creationId xmlns:a16="http://schemas.microsoft.com/office/drawing/2014/main" id="{055E97CC-321F-4001-A2D3-85BE91EBA7B6}"/>
                </a:ext>
              </a:extLst>
            </p:cNvPr>
            <p:cNvSpPr/>
            <p:nvPr/>
          </p:nvSpPr>
          <p:spPr>
            <a:xfrm>
              <a:off x="6029048" y="4355735"/>
              <a:ext cx="2119417" cy="410437"/>
            </a:xfrm>
            <a:prstGeom prst="roundRect">
              <a:avLst>
                <a:gd name="adj" fmla="val 724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1" name="사각형: 둥근 모서리 82">
              <a:extLst>
                <a:ext uri="{FF2B5EF4-FFF2-40B4-BE49-F238E27FC236}">
                  <a16:creationId xmlns:a16="http://schemas.microsoft.com/office/drawing/2014/main" id="{169A7E94-C708-42A4-920A-30C8CE3A1E26}"/>
                </a:ext>
              </a:extLst>
            </p:cNvPr>
            <p:cNvSpPr/>
            <p:nvPr/>
          </p:nvSpPr>
          <p:spPr>
            <a:xfrm>
              <a:off x="5945834" y="4382813"/>
              <a:ext cx="2119417" cy="410437"/>
            </a:xfrm>
            <a:prstGeom prst="roundRect">
              <a:avLst>
                <a:gd name="adj" fmla="val 724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2" name="사각형: 둥근 모서리 82">
              <a:extLst>
                <a:ext uri="{FF2B5EF4-FFF2-40B4-BE49-F238E27FC236}">
                  <a16:creationId xmlns:a16="http://schemas.microsoft.com/office/drawing/2014/main" id="{A6A39151-5F8C-4E91-8C29-0B288A819F7A}"/>
                </a:ext>
              </a:extLst>
            </p:cNvPr>
            <p:cNvSpPr/>
            <p:nvPr/>
          </p:nvSpPr>
          <p:spPr>
            <a:xfrm>
              <a:off x="5862620" y="4409891"/>
              <a:ext cx="2119417" cy="410437"/>
            </a:xfrm>
            <a:prstGeom prst="roundRect">
              <a:avLst>
                <a:gd name="adj" fmla="val 724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3" name="사각형: 둥근 모서리 82">
              <a:extLst>
                <a:ext uri="{FF2B5EF4-FFF2-40B4-BE49-F238E27FC236}">
                  <a16:creationId xmlns:a16="http://schemas.microsoft.com/office/drawing/2014/main" id="{BD9031CB-3654-45E2-A0CA-4FBB413B4C4F}"/>
                </a:ext>
              </a:extLst>
            </p:cNvPr>
            <p:cNvSpPr/>
            <p:nvPr/>
          </p:nvSpPr>
          <p:spPr>
            <a:xfrm>
              <a:off x="5779406" y="4436968"/>
              <a:ext cx="2119417" cy="410437"/>
            </a:xfrm>
            <a:prstGeom prst="roundRect">
              <a:avLst>
                <a:gd name="adj" fmla="val 724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Mem Ctrl (</a:t>
              </a:r>
              <a:r>
                <a:rPr lang="en-US" sz="1400" b="1" spc="-20" dirty="0">
                  <a:solidFill>
                    <a:srgbClr val="305598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BW</a:t>
              </a:r>
              <a:r>
                <a:rPr lang="ko-KR" altLang="en-US" sz="1400" b="1" spc="-20" dirty="0">
                  <a:solidFill>
                    <a:srgbClr val="305598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↑</a:t>
              </a:r>
              <a:r>
                <a:rPr lang="en-US" altLang="ko-KR" sz="1400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)</a:t>
              </a:r>
              <a:endParaRPr lang="en-US" sz="14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74" name="직선 화살표 연결선 173">
              <a:extLst>
                <a:ext uri="{FF2B5EF4-FFF2-40B4-BE49-F238E27FC236}">
                  <a16:creationId xmlns:a16="http://schemas.microsoft.com/office/drawing/2014/main" id="{3A9B34F9-C741-4727-99B1-713DDB4006CF}"/>
                </a:ext>
              </a:extLst>
            </p:cNvPr>
            <p:cNvCxnSpPr>
              <a:cxnSpLocks/>
              <a:stCxn id="165" idx="2"/>
            </p:cNvCxnSpPr>
            <p:nvPr/>
          </p:nvCxnSpPr>
          <p:spPr>
            <a:xfrm>
              <a:off x="6963936" y="4247009"/>
              <a:ext cx="0" cy="11110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사각형: 둥근 모서리 82">
              <a:extLst>
                <a:ext uri="{FF2B5EF4-FFF2-40B4-BE49-F238E27FC236}">
                  <a16:creationId xmlns:a16="http://schemas.microsoft.com/office/drawing/2014/main" id="{9B874C0B-8EBE-469B-A62A-DFA270BFFA43}"/>
                </a:ext>
              </a:extLst>
            </p:cNvPr>
            <p:cNvSpPr/>
            <p:nvPr/>
          </p:nvSpPr>
          <p:spPr>
            <a:xfrm>
              <a:off x="8456708" y="2558919"/>
              <a:ext cx="2753638" cy="237362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6" name="사각형: 둥근 모서리 82">
              <a:extLst>
                <a:ext uri="{FF2B5EF4-FFF2-40B4-BE49-F238E27FC236}">
                  <a16:creationId xmlns:a16="http://schemas.microsoft.com/office/drawing/2014/main" id="{C82B9C31-9383-4AF6-B0DE-5C07FB6BEBD6}"/>
                </a:ext>
              </a:extLst>
            </p:cNvPr>
            <p:cNvSpPr/>
            <p:nvPr/>
          </p:nvSpPr>
          <p:spPr>
            <a:xfrm>
              <a:off x="9589761" y="2920128"/>
              <a:ext cx="1505820" cy="1927279"/>
            </a:xfrm>
            <a:prstGeom prst="roundRect">
              <a:avLst>
                <a:gd name="adj" fmla="val 724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7" name="사각형: 둥근 모서리 82">
              <a:extLst>
                <a:ext uri="{FF2B5EF4-FFF2-40B4-BE49-F238E27FC236}">
                  <a16:creationId xmlns:a16="http://schemas.microsoft.com/office/drawing/2014/main" id="{8297532D-69B4-43DF-950B-0345E193BCFD}"/>
                </a:ext>
              </a:extLst>
            </p:cNvPr>
            <p:cNvSpPr/>
            <p:nvPr/>
          </p:nvSpPr>
          <p:spPr>
            <a:xfrm>
              <a:off x="8834021" y="3620544"/>
              <a:ext cx="501399" cy="450326"/>
            </a:xfrm>
            <a:prstGeom prst="roundRect">
              <a:avLst>
                <a:gd name="adj" fmla="val 724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8" name="사각형: 둥근 모서리 82">
              <a:extLst>
                <a:ext uri="{FF2B5EF4-FFF2-40B4-BE49-F238E27FC236}">
                  <a16:creationId xmlns:a16="http://schemas.microsoft.com/office/drawing/2014/main" id="{0B090F44-0280-4FBA-A17C-6ADB890DDB48}"/>
                </a:ext>
              </a:extLst>
            </p:cNvPr>
            <p:cNvSpPr/>
            <p:nvPr/>
          </p:nvSpPr>
          <p:spPr>
            <a:xfrm>
              <a:off x="8786228" y="3654931"/>
              <a:ext cx="501399" cy="450327"/>
            </a:xfrm>
            <a:prstGeom prst="roundRect">
              <a:avLst>
                <a:gd name="adj" fmla="val 724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9" name="사각형: 둥근 모서리 82">
              <a:extLst>
                <a:ext uri="{FF2B5EF4-FFF2-40B4-BE49-F238E27FC236}">
                  <a16:creationId xmlns:a16="http://schemas.microsoft.com/office/drawing/2014/main" id="{71CAAA35-BB9E-4AD0-8617-E49E0D8C543C}"/>
                </a:ext>
              </a:extLst>
            </p:cNvPr>
            <p:cNvSpPr/>
            <p:nvPr/>
          </p:nvSpPr>
          <p:spPr>
            <a:xfrm>
              <a:off x="8738443" y="3689319"/>
              <a:ext cx="501399" cy="450327"/>
            </a:xfrm>
            <a:prstGeom prst="roundRect">
              <a:avLst>
                <a:gd name="adj" fmla="val 724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0" name="사각형: 둥근 모서리 82">
              <a:extLst>
                <a:ext uri="{FF2B5EF4-FFF2-40B4-BE49-F238E27FC236}">
                  <a16:creationId xmlns:a16="http://schemas.microsoft.com/office/drawing/2014/main" id="{0E5F9252-93CD-4852-9348-76CBB51C2168}"/>
                </a:ext>
              </a:extLst>
            </p:cNvPr>
            <p:cNvSpPr/>
            <p:nvPr/>
          </p:nvSpPr>
          <p:spPr>
            <a:xfrm>
              <a:off x="8690649" y="3723706"/>
              <a:ext cx="501399" cy="450327"/>
            </a:xfrm>
            <a:prstGeom prst="roundRect">
              <a:avLst>
                <a:gd name="adj" fmla="val 724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NDP</a:t>
              </a:r>
            </a:p>
            <a:p>
              <a:pPr algn="ctr"/>
              <a:r>
                <a:rPr lang="en-US" sz="1400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Unit</a:t>
              </a:r>
            </a:p>
          </p:txBody>
        </p:sp>
        <p:sp>
          <p:nvSpPr>
            <p:cNvPr id="182" name="사각형: 둥근 모서리 82">
              <a:extLst>
                <a:ext uri="{FF2B5EF4-FFF2-40B4-BE49-F238E27FC236}">
                  <a16:creationId xmlns:a16="http://schemas.microsoft.com/office/drawing/2014/main" id="{907E0C7E-8991-45C7-8523-100291205201}"/>
                </a:ext>
              </a:extLst>
            </p:cNvPr>
            <p:cNvSpPr/>
            <p:nvPr/>
          </p:nvSpPr>
          <p:spPr>
            <a:xfrm>
              <a:off x="8571471" y="3017228"/>
              <a:ext cx="883126" cy="421613"/>
            </a:xfrm>
            <a:prstGeom prst="roundRect">
              <a:avLst>
                <a:gd name="adj" fmla="val 724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SIMD</a:t>
              </a:r>
            </a:p>
            <a:p>
              <a:pPr algn="ctr"/>
              <a:r>
                <a:rPr lang="en-US" sz="1400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Ctrl</a:t>
              </a:r>
            </a:p>
          </p:txBody>
        </p:sp>
        <p:cxnSp>
          <p:nvCxnSpPr>
            <p:cNvPr id="183" name="직선 연결선 182">
              <a:extLst>
                <a:ext uri="{FF2B5EF4-FFF2-40B4-BE49-F238E27FC236}">
                  <a16:creationId xmlns:a16="http://schemas.microsoft.com/office/drawing/2014/main" id="{6C51D226-80E8-450A-B578-2069D57164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92047" y="2924620"/>
              <a:ext cx="389254" cy="799085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사각형: 둥근 모서리 82">
              <a:extLst>
                <a:ext uri="{FF2B5EF4-FFF2-40B4-BE49-F238E27FC236}">
                  <a16:creationId xmlns:a16="http://schemas.microsoft.com/office/drawing/2014/main" id="{CFC52641-134C-4483-80E9-2CEE1F71D28E}"/>
                </a:ext>
              </a:extLst>
            </p:cNvPr>
            <p:cNvSpPr/>
            <p:nvPr/>
          </p:nvSpPr>
          <p:spPr>
            <a:xfrm>
              <a:off x="8571471" y="4355736"/>
              <a:ext cx="883126" cy="491670"/>
            </a:xfrm>
            <a:prstGeom prst="roundRect">
              <a:avLst>
                <a:gd name="adj" fmla="val 724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Scratch</a:t>
              </a:r>
            </a:p>
            <a:p>
              <a:pPr algn="ctr"/>
              <a:r>
                <a:rPr lang="en-US" sz="1400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pad</a:t>
              </a:r>
            </a:p>
          </p:txBody>
        </p:sp>
        <p:cxnSp>
          <p:nvCxnSpPr>
            <p:cNvPr id="185" name="직선 화살표 연결선 184">
              <a:extLst>
                <a:ext uri="{FF2B5EF4-FFF2-40B4-BE49-F238E27FC236}">
                  <a16:creationId xmlns:a16="http://schemas.microsoft.com/office/drawing/2014/main" id="{E0D0896C-4C54-4503-B78B-87A500194D86}"/>
                </a:ext>
              </a:extLst>
            </p:cNvPr>
            <p:cNvCxnSpPr>
              <a:cxnSpLocks/>
              <a:endCxn id="184" idx="0"/>
            </p:cNvCxnSpPr>
            <p:nvPr/>
          </p:nvCxnSpPr>
          <p:spPr>
            <a:xfrm>
              <a:off x="9013033" y="4172859"/>
              <a:ext cx="0" cy="18287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화살표 연결선 185">
              <a:extLst>
                <a:ext uri="{FF2B5EF4-FFF2-40B4-BE49-F238E27FC236}">
                  <a16:creationId xmlns:a16="http://schemas.microsoft.com/office/drawing/2014/main" id="{36879212-3011-4FF3-9FE3-AAE08615A60B}"/>
                </a:ext>
              </a:extLst>
            </p:cNvPr>
            <p:cNvCxnSpPr>
              <a:cxnSpLocks/>
              <a:stCxn id="182" idx="2"/>
            </p:cNvCxnSpPr>
            <p:nvPr/>
          </p:nvCxnSpPr>
          <p:spPr>
            <a:xfrm>
              <a:off x="9013033" y="3438841"/>
              <a:ext cx="0" cy="18287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7" name="사각형: 둥근 모서리 82">
              <a:extLst>
                <a:ext uri="{FF2B5EF4-FFF2-40B4-BE49-F238E27FC236}">
                  <a16:creationId xmlns:a16="http://schemas.microsoft.com/office/drawing/2014/main" id="{EA2AF5B4-6B74-4B6D-A963-2E82F188778F}"/>
                </a:ext>
              </a:extLst>
            </p:cNvPr>
            <p:cNvSpPr/>
            <p:nvPr/>
          </p:nvSpPr>
          <p:spPr>
            <a:xfrm>
              <a:off x="9683935" y="3797384"/>
              <a:ext cx="1315798" cy="743123"/>
            </a:xfrm>
            <a:prstGeom prst="roundRect">
              <a:avLst>
                <a:gd name="adj" fmla="val 1289"/>
              </a:avLst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90000"/>
                </a:lnSpc>
              </a:pPr>
              <a:r>
                <a:rPr lang="en-US" sz="1400" b="1" dirty="0">
                  <a:solidFill>
                    <a:srgbClr val="C00000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MAC</a:t>
              </a:r>
            </a:p>
            <a:p>
              <a:pPr algn="ctr">
                <a:lnSpc>
                  <a:spcPct val="90000"/>
                </a:lnSpc>
              </a:pPr>
              <a:r>
                <a:rPr lang="en-US" sz="1400" b="1" dirty="0">
                  <a:solidFill>
                    <a:srgbClr val="C00000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Array</a:t>
              </a:r>
            </a:p>
            <a:p>
              <a:pPr algn="ctr">
                <a:lnSpc>
                  <a:spcPct val="90000"/>
                </a:lnSpc>
              </a:pPr>
              <a:r>
                <a:rPr lang="en-US" sz="1400" b="1" dirty="0">
                  <a:solidFill>
                    <a:srgbClr val="C00000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Unit</a:t>
              </a:r>
            </a:p>
          </p:txBody>
        </p:sp>
        <p:sp>
          <p:nvSpPr>
            <p:cNvPr id="188" name="사각형: 둥근 모서리 82">
              <a:extLst>
                <a:ext uri="{FF2B5EF4-FFF2-40B4-BE49-F238E27FC236}">
                  <a16:creationId xmlns:a16="http://schemas.microsoft.com/office/drawing/2014/main" id="{475FEAAC-B947-41AA-BAF8-2BA95E3377A3}"/>
                </a:ext>
              </a:extLst>
            </p:cNvPr>
            <p:cNvSpPr/>
            <p:nvPr/>
          </p:nvSpPr>
          <p:spPr>
            <a:xfrm>
              <a:off x="9731511" y="3838914"/>
              <a:ext cx="134071" cy="139982"/>
            </a:xfrm>
            <a:prstGeom prst="roundRect">
              <a:avLst>
                <a:gd name="adj" fmla="val 1289"/>
              </a:avLst>
            </a:prstGeom>
            <a:solidFill>
              <a:schemeClr val="tx1">
                <a:lumMod val="50000"/>
                <a:lumOff val="5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b="1" dirty="0">
                <a:solidFill>
                  <a:srgbClr val="FF0000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9" name="사각형: 둥근 모서리 82">
              <a:extLst>
                <a:ext uri="{FF2B5EF4-FFF2-40B4-BE49-F238E27FC236}">
                  <a16:creationId xmlns:a16="http://schemas.microsoft.com/office/drawing/2014/main" id="{8E37AAAB-AD76-4DFE-B684-EF7FCBF9F361}"/>
                </a:ext>
              </a:extLst>
            </p:cNvPr>
            <p:cNvSpPr/>
            <p:nvPr/>
          </p:nvSpPr>
          <p:spPr>
            <a:xfrm>
              <a:off x="9900446" y="3838914"/>
              <a:ext cx="134071" cy="139982"/>
            </a:xfrm>
            <a:prstGeom prst="roundRect">
              <a:avLst>
                <a:gd name="adj" fmla="val 1289"/>
              </a:avLst>
            </a:prstGeom>
            <a:solidFill>
              <a:schemeClr val="tx1">
                <a:lumMod val="50000"/>
                <a:lumOff val="5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b="1" dirty="0">
                <a:solidFill>
                  <a:srgbClr val="FF0000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0" name="사각형: 둥근 모서리 82">
              <a:extLst>
                <a:ext uri="{FF2B5EF4-FFF2-40B4-BE49-F238E27FC236}">
                  <a16:creationId xmlns:a16="http://schemas.microsoft.com/office/drawing/2014/main" id="{48B4199B-726D-4D2C-9F12-67F8B20B4BD9}"/>
                </a:ext>
              </a:extLst>
            </p:cNvPr>
            <p:cNvSpPr/>
            <p:nvPr/>
          </p:nvSpPr>
          <p:spPr>
            <a:xfrm>
              <a:off x="9731511" y="4012953"/>
              <a:ext cx="134071" cy="139982"/>
            </a:xfrm>
            <a:prstGeom prst="roundRect">
              <a:avLst>
                <a:gd name="adj" fmla="val 1289"/>
              </a:avLst>
            </a:prstGeom>
            <a:solidFill>
              <a:schemeClr val="tx1">
                <a:lumMod val="50000"/>
                <a:lumOff val="5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b="1" dirty="0">
                <a:solidFill>
                  <a:srgbClr val="FF0000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1" name="사각형: 둥근 모서리 82">
              <a:extLst>
                <a:ext uri="{FF2B5EF4-FFF2-40B4-BE49-F238E27FC236}">
                  <a16:creationId xmlns:a16="http://schemas.microsoft.com/office/drawing/2014/main" id="{B848302B-15EA-4985-BA19-E361BEE5C558}"/>
                </a:ext>
              </a:extLst>
            </p:cNvPr>
            <p:cNvSpPr/>
            <p:nvPr/>
          </p:nvSpPr>
          <p:spPr>
            <a:xfrm>
              <a:off x="10833346" y="4360328"/>
              <a:ext cx="134071" cy="139982"/>
            </a:xfrm>
            <a:prstGeom prst="roundRect">
              <a:avLst>
                <a:gd name="adj" fmla="val 1289"/>
              </a:avLst>
            </a:prstGeom>
            <a:solidFill>
              <a:schemeClr val="tx1">
                <a:lumMod val="50000"/>
                <a:lumOff val="5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b="1" dirty="0">
                <a:solidFill>
                  <a:srgbClr val="FF0000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2" name="사각형: 둥근 모서리 82">
              <a:extLst>
                <a:ext uri="{FF2B5EF4-FFF2-40B4-BE49-F238E27FC236}">
                  <a16:creationId xmlns:a16="http://schemas.microsoft.com/office/drawing/2014/main" id="{6E1822B8-9639-4C44-BBB7-91E265638F27}"/>
                </a:ext>
              </a:extLst>
            </p:cNvPr>
            <p:cNvSpPr/>
            <p:nvPr/>
          </p:nvSpPr>
          <p:spPr>
            <a:xfrm>
              <a:off x="10833346" y="4186289"/>
              <a:ext cx="134071" cy="139982"/>
            </a:xfrm>
            <a:prstGeom prst="roundRect">
              <a:avLst>
                <a:gd name="adj" fmla="val 1289"/>
              </a:avLst>
            </a:prstGeom>
            <a:solidFill>
              <a:schemeClr val="tx1">
                <a:lumMod val="50000"/>
                <a:lumOff val="5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b="1" dirty="0">
                <a:solidFill>
                  <a:srgbClr val="FF0000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3" name="사각형: 둥근 모서리 82">
              <a:extLst>
                <a:ext uri="{FF2B5EF4-FFF2-40B4-BE49-F238E27FC236}">
                  <a16:creationId xmlns:a16="http://schemas.microsoft.com/office/drawing/2014/main" id="{9AAE0EC5-90D8-4023-8DBB-3E9A154C7C1B}"/>
                </a:ext>
              </a:extLst>
            </p:cNvPr>
            <p:cNvSpPr/>
            <p:nvPr/>
          </p:nvSpPr>
          <p:spPr>
            <a:xfrm>
              <a:off x="10665220" y="4360328"/>
              <a:ext cx="134071" cy="139982"/>
            </a:xfrm>
            <a:prstGeom prst="roundRect">
              <a:avLst>
                <a:gd name="adj" fmla="val 1289"/>
              </a:avLst>
            </a:prstGeom>
            <a:solidFill>
              <a:schemeClr val="tx1">
                <a:lumMod val="50000"/>
                <a:lumOff val="5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b="1" dirty="0">
                <a:solidFill>
                  <a:srgbClr val="FF0000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4" name="사각형: 둥근 모서리 82">
              <a:extLst>
                <a:ext uri="{FF2B5EF4-FFF2-40B4-BE49-F238E27FC236}">
                  <a16:creationId xmlns:a16="http://schemas.microsoft.com/office/drawing/2014/main" id="{87D21B4F-43CA-4AED-8F58-20848455E878}"/>
                </a:ext>
              </a:extLst>
            </p:cNvPr>
            <p:cNvSpPr/>
            <p:nvPr/>
          </p:nvSpPr>
          <p:spPr>
            <a:xfrm>
              <a:off x="9716466" y="2965230"/>
              <a:ext cx="583741" cy="474736"/>
            </a:xfrm>
            <a:prstGeom prst="roundRect">
              <a:avLst>
                <a:gd name="adj" fmla="val 724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5" name="사각형: 둥근 모서리 82">
              <a:extLst>
                <a:ext uri="{FF2B5EF4-FFF2-40B4-BE49-F238E27FC236}">
                  <a16:creationId xmlns:a16="http://schemas.microsoft.com/office/drawing/2014/main" id="{ACFA64AF-3D29-45B0-96C7-B5154EB4DB6A}"/>
                </a:ext>
              </a:extLst>
            </p:cNvPr>
            <p:cNvSpPr/>
            <p:nvPr/>
          </p:nvSpPr>
          <p:spPr>
            <a:xfrm>
              <a:off x="9683935" y="3003543"/>
              <a:ext cx="583741" cy="474736"/>
            </a:xfrm>
            <a:prstGeom prst="roundRect">
              <a:avLst>
                <a:gd name="adj" fmla="val 724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Act</a:t>
              </a:r>
            </a:p>
            <a:p>
              <a:pPr algn="ctr"/>
              <a:r>
                <a:rPr lang="en-US" sz="1400" spc="-20" dirty="0" err="1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Buf</a:t>
              </a:r>
              <a:endParaRPr lang="en-US" sz="14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6" name="사각형: 둥근 모서리 82">
              <a:extLst>
                <a:ext uri="{FF2B5EF4-FFF2-40B4-BE49-F238E27FC236}">
                  <a16:creationId xmlns:a16="http://schemas.microsoft.com/office/drawing/2014/main" id="{648A0E7D-7130-4BD3-BEEF-BEC00419F1AE}"/>
                </a:ext>
              </a:extLst>
            </p:cNvPr>
            <p:cNvSpPr/>
            <p:nvPr/>
          </p:nvSpPr>
          <p:spPr>
            <a:xfrm>
              <a:off x="10417675" y="2965230"/>
              <a:ext cx="583741" cy="474736"/>
            </a:xfrm>
            <a:prstGeom prst="roundRect">
              <a:avLst>
                <a:gd name="adj" fmla="val 724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7" name="사각형: 둥근 모서리 82">
              <a:extLst>
                <a:ext uri="{FF2B5EF4-FFF2-40B4-BE49-F238E27FC236}">
                  <a16:creationId xmlns:a16="http://schemas.microsoft.com/office/drawing/2014/main" id="{981DC222-95F5-44C3-8F87-EABF1C33E344}"/>
                </a:ext>
              </a:extLst>
            </p:cNvPr>
            <p:cNvSpPr/>
            <p:nvPr/>
          </p:nvSpPr>
          <p:spPr>
            <a:xfrm>
              <a:off x="10385144" y="3003543"/>
              <a:ext cx="583741" cy="474736"/>
            </a:xfrm>
            <a:prstGeom prst="roundRect">
              <a:avLst>
                <a:gd name="adj" fmla="val 724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Exp</a:t>
              </a:r>
            </a:p>
            <a:p>
              <a:pPr algn="ctr"/>
              <a:r>
                <a:rPr lang="en-US" sz="1400" spc="-20" dirty="0" err="1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Buf</a:t>
              </a:r>
              <a:endParaRPr lang="en-US" sz="14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8" name="사각형: 둥근 모서리 82">
              <a:extLst>
                <a:ext uri="{FF2B5EF4-FFF2-40B4-BE49-F238E27FC236}">
                  <a16:creationId xmlns:a16="http://schemas.microsoft.com/office/drawing/2014/main" id="{950138C6-9A6D-46EA-8D51-9D2791E21F01}"/>
                </a:ext>
              </a:extLst>
            </p:cNvPr>
            <p:cNvSpPr/>
            <p:nvPr/>
          </p:nvSpPr>
          <p:spPr>
            <a:xfrm>
              <a:off x="9685617" y="3528977"/>
              <a:ext cx="1315798" cy="217710"/>
            </a:xfrm>
            <a:prstGeom prst="roundRect">
              <a:avLst>
                <a:gd name="adj" fmla="val 724"/>
              </a:avLst>
            </a:prstGeom>
            <a:solidFill>
              <a:schemeClr val="bg1">
                <a:lumMod val="8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Skew Unit</a:t>
              </a:r>
            </a:p>
          </p:txBody>
        </p:sp>
        <p:sp>
          <p:nvSpPr>
            <p:cNvPr id="199" name="사각형: 둥근 모서리 198">
              <a:extLst>
                <a:ext uri="{FF2B5EF4-FFF2-40B4-BE49-F238E27FC236}">
                  <a16:creationId xmlns:a16="http://schemas.microsoft.com/office/drawing/2014/main" id="{3B8FAD9C-27D6-45C7-A2FD-7DB7DC4AF11C}"/>
                </a:ext>
              </a:extLst>
            </p:cNvPr>
            <p:cNvSpPr/>
            <p:nvPr/>
          </p:nvSpPr>
          <p:spPr>
            <a:xfrm>
              <a:off x="9683935" y="4591205"/>
              <a:ext cx="1315797" cy="216077"/>
            </a:xfrm>
            <a:prstGeom prst="roundRect">
              <a:avLst>
                <a:gd name="adj" fmla="val 1289"/>
              </a:avLst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b="1" spc="-50" dirty="0" err="1">
                  <a:solidFill>
                    <a:srgbClr val="C00000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Vec</a:t>
              </a:r>
              <a:r>
                <a:rPr lang="en-US" sz="1400" b="1" spc="-50" dirty="0">
                  <a:solidFill>
                    <a:srgbClr val="C00000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 Unit</a:t>
              </a:r>
            </a:p>
          </p:txBody>
        </p:sp>
        <p:sp>
          <p:nvSpPr>
            <p:cNvPr id="200" name="사각형: 둥근 모서리 82">
              <a:extLst>
                <a:ext uri="{FF2B5EF4-FFF2-40B4-BE49-F238E27FC236}">
                  <a16:creationId xmlns:a16="http://schemas.microsoft.com/office/drawing/2014/main" id="{110DF3B7-C8B3-4EB9-B125-9F332E78C1DD}"/>
                </a:ext>
              </a:extLst>
            </p:cNvPr>
            <p:cNvSpPr/>
            <p:nvPr/>
          </p:nvSpPr>
          <p:spPr>
            <a:xfrm>
              <a:off x="9731512" y="4629250"/>
              <a:ext cx="134071" cy="139982"/>
            </a:xfrm>
            <a:prstGeom prst="roundRect">
              <a:avLst>
                <a:gd name="adj" fmla="val 1289"/>
              </a:avLst>
            </a:prstGeom>
            <a:solidFill>
              <a:schemeClr val="tx1">
                <a:lumMod val="50000"/>
                <a:lumOff val="5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b="1" dirty="0">
                <a:solidFill>
                  <a:srgbClr val="FF0000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1" name="사각형: 둥근 모서리 82">
              <a:extLst>
                <a:ext uri="{FF2B5EF4-FFF2-40B4-BE49-F238E27FC236}">
                  <a16:creationId xmlns:a16="http://schemas.microsoft.com/office/drawing/2014/main" id="{DF884E7C-2685-45AC-A0E4-6DDCBAB11C02}"/>
                </a:ext>
              </a:extLst>
            </p:cNvPr>
            <p:cNvSpPr/>
            <p:nvPr/>
          </p:nvSpPr>
          <p:spPr>
            <a:xfrm>
              <a:off x="10834670" y="4629250"/>
              <a:ext cx="134071" cy="139982"/>
            </a:xfrm>
            <a:prstGeom prst="roundRect">
              <a:avLst>
                <a:gd name="adj" fmla="val 1289"/>
              </a:avLst>
            </a:prstGeom>
            <a:solidFill>
              <a:schemeClr val="tx1">
                <a:lumMod val="50000"/>
                <a:lumOff val="5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b="1" dirty="0">
                <a:solidFill>
                  <a:srgbClr val="FF0000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02" name="직선 연결선 201">
              <a:extLst>
                <a:ext uri="{FF2B5EF4-FFF2-40B4-BE49-F238E27FC236}">
                  <a16:creationId xmlns:a16="http://schemas.microsoft.com/office/drawing/2014/main" id="{817A16B9-61FF-45BD-AEDA-50A82021080D}"/>
                </a:ext>
              </a:extLst>
            </p:cNvPr>
            <p:cNvCxnSpPr>
              <a:cxnSpLocks/>
            </p:cNvCxnSpPr>
            <p:nvPr/>
          </p:nvCxnSpPr>
          <p:spPr>
            <a:xfrm>
              <a:off x="9192047" y="4172859"/>
              <a:ext cx="397714" cy="673698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직선 화살표 연결선 202">
              <a:extLst>
                <a:ext uri="{FF2B5EF4-FFF2-40B4-BE49-F238E27FC236}">
                  <a16:creationId xmlns:a16="http://schemas.microsoft.com/office/drawing/2014/main" id="{8FFF860B-74E1-4BC0-805B-C95423723075}"/>
                </a:ext>
              </a:extLst>
            </p:cNvPr>
            <p:cNvCxnSpPr>
              <a:cxnSpLocks/>
              <a:stCxn id="184" idx="1"/>
            </p:cNvCxnSpPr>
            <p:nvPr/>
          </p:nvCxnSpPr>
          <p:spPr>
            <a:xfrm flipH="1">
              <a:off x="8143007" y="4601570"/>
              <a:ext cx="428463" cy="0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직선 화살표 연결선 203">
              <a:extLst>
                <a:ext uri="{FF2B5EF4-FFF2-40B4-BE49-F238E27FC236}">
                  <a16:creationId xmlns:a16="http://schemas.microsoft.com/office/drawing/2014/main" id="{69BBDFFD-1B16-452C-B9A6-7A988FBB469D}"/>
                </a:ext>
              </a:extLst>
            </p:cNvPr>
            <p:cNvCxnSpPr>
              <a:cxnSpLocks/>
              <a:stCxn id="168" idx="3"/>
              <a:endCxn id="182" idx="1"/>
            </p:cNvCxnSpPr>
            <p:nvPr/>
          </p:nvCxnSpPr>
          <p:spPr>
            <a:xfrm>
              <a:off x="8148466" y="3228034"/>
              <a:ext cx="42300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1" name="사각형: 둥근 모서리 82">
              <a:extLst>
                <a:ext uri="{FF2B5EF4-FFF2-40B4-BE49-F238E27FC236}">
                  <a16:creationId xmlns:a16="http://schemas.microsoft.com/office/drawing/2014/main" id="{DC8A48C4-6B26-4E07-A6E7-7AF9DEC10FE1}"/>
                </a:ext>
              </a:extLst>
            </p:cNvPr>
            <p:cNvSpPr/>
            <p:nvPr/>
          </p:nvSpPr>
          <p:spPr>
            <a:xfrm rot="16200000">
              <a:off x="5311818" y="3150358"/>
              <a:ext cx="236002" cy="260082"/>
            </a:xfrm>
            <a:prstGeom prst="roundRect">
              <a:avLst>
                <a:gd name="adj" fmla="val 724"/>
              </a:avLst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KR" sz="2000" kern="100" dirty="0">
                  <a:solidFill>
                    <a:schemeClr val="tx1"/>
                  </a:solidFill>
                  <a:latin typeface="Wingdings 2" pitchFamily="2" charset="2"/>
                  <a:ea typeface="Malgun Gothic" panose="020B0503020000020004" pitchFamily="34" charset="-127"/>
                  <a:cs typeface="Times New Roman" panose="02020603050405020304" pitchFamily="18" charset="0"/>
                </a:rPr>
                <a:t>u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223" name="사각형: 둥근 모서리 82">
              <a:extLst>
                <a:ext uri="{FF2B5EF4-FFF2-40B4-BE49-F238E27FC236}">
                  <a16:creationId xmlns:a16="http://schemas.microsoft.com/office/drawing/2014/main" id="{94879A8D-039B-44F8-95C2-0035D916FF82}"/>
                </a:ext>
              </a:extLst>
            </p:cNvPr>
            <p:cNvSpPr/>
            <p:nvPr/>
          </p:nvSpPr>
          <p:spPr>
            <a:xfrm>
              <a:off x="5650944" y="2564598"/>
              <a:ext cx="2612259" cy="355528"/>
            </a:xfrm>
            <a:prstGeom prst="roundRect">
              <a:avLst>
                <a:gd name="adj" fmla="val 724"/>
              </a:avLst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b="1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NDP Controller </a:t>
              </a:r>
              <a:r>
                <a:rPr lang="en-US" altLang="ko-KR" b="1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 .</a:t>
              </a:r>
              <a:endParaRPr lang="en-US" b="1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4" name="사각형: 둥근 모서리 82">
              <a:extLst>
                <a:ext uri="{FF2B5EF4-FFF2-40B4-BE49-F238E27FC236}">
                  <a16:creationId xmlns:a16="http://schemas.microsoft.com/office/drawing/2014/main" id="{D207E281-5A76-4A9B-9C99-32100824A507}"/>
                </a:ext>
              </a:extLst>
            </p:cNvPr>
            <p:cNvSpPr/>
            <p:nvPr/>
          </p:nvSpPr>
          <p:spPr>
            <a:xfrm>
              <a:off x="7587131" y="2653294"/>
              <a:ext cx="219721" cy="193668"/>
            </a:xfrm>
            <a:prstGeom prst="roundRect">
              <a:avLst>
                <a:gd name="adj" fmla="val 724"/>
              </a:avLst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KR" sz="2000" kern="100" spc="-20" dirty="0">
                  <a:solidFill>
                    <a:schemeClr val="tx1"/>
                  </a:solidFill>
                  <a:latin typeface="Wingdings 2" pitchFamily="2" charset="2"/>
                  <a:ea typeface="Malgun Gothic" panose="020B0503020000020004" pitchFamily="34" charset="-127"/>
                  <a:cs typeface="Times New Roman" panose="02020603050405020304" pitchFamily="18" charset="0"/>
                </a:rPr>
                <a:t>v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226" name="사각형: 둥근 모서리 82">
              <a:extLst>
                <a:ext uri="{FF2B5EF4-FFF2-40B4-BE49-F238E27FC236}">
                  <a16:creationId xmlns:a16="http://schemas.microsoft.com/office/drawing/2014/main" id="{CD08B0D8-0D9A-4A9C-9A89-8A6DF1D1F8A3}"/>
                </a:ext>
              </a:extLst>
            </p:cNvPr>
            <p:cNvSpPr/>
            <p:nvPr/>
          </p:nvSpPr>
          <p:spPr>
            <a:xfrm>
              <a:off x="8456708" y="2564597"/>
              <a:ext cx="2753637" cy="349935"/>
            </a:xfrm>
            <a:prstGeom prst="roundRect">
              <a:avLst>
                <a:gd name="adj" fmla="val 724"/>
              </a:avLst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b="1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NDP Core  .</a:t>
              </a:r>
            </a:p>
          </p:txBody>
        </p:sp>
        <p:sp>
          <p:nvSpPr>
            <p:cNvPr id="227" name="사각형: 둥근 모서리 82">
              <a:extLst>
                <a:ext uri="{FF2B5EF4-FFF2-40B4-BE49-F238E27FC236}">
                  <a16:creationId xmlns:a16="http://schemas.microsoft.com/office/drawing/2014/main" id="{587E5C59-DAB1-486F-A580-42113C65F858}"/>
                </a:ext>
              </a:extLst>
            </p:cNvPr>
            <p:cNvSpPr/>
            <p:nvPr/>
          </p:nvSpPr>
          <p:spPr>
            <a:xfrm>
              <a:off x="10221081" y="2643869"/>
              <a:ext cx="219721" cy="201580"/>
            </a:xfrm>
            <a:prstGeom prst="roundRect">
              <a:avLst>
                <a:gd name="adj" fmla="val 724"/>
              </a:avLst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KR" sz="2000" kern="100" dirty="0">
                  <a:solidFill>
                    <a:schemeClr val="tx1"/>
                  </a:solidFill>
                  <a:latin typeface="Wingdings 2" pitchFamily="2" charset="2"/>
                  <a:ea typeface="Malgun Gothic" panose="020B0503020000020004" pitchFamily="34" charset="-127"/>
                  <a:cs typeface="Times New Roman" panose="02020603050405020304" pitchFamily="18" charset="0"/>
                </a:rPr>
                <a:t>w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229" name="사각형: 둥근 모서리 82">
              <a:extLst>
                <a:ext uri="{FF2B5EF4-FFF2-40B4-BE49-F238E27FC236}">
                  <a16:creationId xmlns:a16="http://schemas.microsoft.com/office/drawing/2014/main" id="{0B34C46A-ED67-4574-9D18-93D74AEE6957}"/>
                </a:ext>
              </a:extLst>
            </p:cNvPr>
            <p:cNvSpPr/>
            <p:nvPr/>
          </p:nvSpPr>
          <p:spPr>
            <a:xfrm>
              <a:off x="8442214" y="5035017"/>
              <a:ext cx="2768130" cy="452239"/>
            </a:xfrm>
            <a:prstGeom prst="roundRect">
              <a:avLst>
                <a:gd name="adj" fmla="val 724"/>
              </a:avLst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b="1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Device Memory  .</a:t>
              </a:r>
            </a:p>
          </p:txBody>
        </p:sp>
        <p:sp>
          <p:nvSpPr>
            <p:cNvPr id="230" name="사각형: 둥근 모서리 82">
              <a:extLst>
                <a:ext uri="{FF2B5EF4-FFF2-40B4-BE49-F238E27FC236}">
                  <a16:creationId xmlns:a16="http://schemas.microsoft.com/office/drawing/2014/main" id="{5C9E71FC-4B2A-434D-8540-4DB6749311CE}"/>
                </a:ext>
              </a:extLst>
            </p:cNvPr>
            <p:cNvSpPr/>
            <p:nvPr/>
          </p:nvSpPr>
          <p:spPr>
            <a:xfrm>
              <a:off x="10512535" y="5148259"/>
              <a:ext cx="219721" cy="241802"/>
            </a:xfrm>
            <a:prstGeom prst="roundRect">
              <a:avLst>
                <a:gd name="adj" fmla="val 724"/>
              </a:avLst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KR" sz="2000" kern="100" dirty="0">
                  <a:solidFill>
                    <a:schemeClr val="tx1"/>
                  </a:solidFill>
                  <a:latin typeface="Wingdings 2" pitchFamily="2" charset="2"/>
                  <a:ea typeface="Malgun Gothic" panose="020B0503020000020004" pitchFamily="34" charset="-127"/>
                  <a:cs typeface="Times New Roman" panose="02020603050405020304" pitchFamily="18" charset="0"/>
                </a:rPr>
                <a:t>x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cxnSp>
          <p:nvCxnSpPr>
            <p:cNvPr id="258" name="직선 연결선 257">
              <a:extLst>
                <a:ext uri="{FF2B5EF4-FFF2-40B4-BE49-F238E27FC236}">
                  <a16:creationId xmlns:a16="http://schemas.microsoft.com/office/drawing/2014/main" id="{A00F137C-3011-46D1-A434-D350D901F3D5}"/>
                </a:ext>
              </a:extLst>
            </p:cNvPr>
            <p:cNvCxnSpPr>
              <a:cxnSpLocks/>
            </p:cNvCxnSpPr>
            <p:nvPr/>
          </p:nvCxnSpPr>
          <p:spPr>
            <a:xfrm>
              <a:off x="3902927" y="5637149"/>
              <a:ext cx="1229479" cy="1"/>
            </a:xfrm>
            <a:prstGeom prst="line">
              <a:avLst/>
            </a:prstGeom>
            <a:ln w="381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tx1"/>
                  </a:gs>
                </a:gsLst>
                <a:lin ang="0" scaled="1"/>
                <a:tileRect/>
              </a:gra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직사각형 106">
              <a:extLst>
                <a:ext uri="{FF2B5EF4-FFF2-40B4-BE49-F238E27FC236}">
                  <a16:creationId xmlns:a16="http://schemas.microsoft.com/office/drawing/2014/main" id="{21C03A99-B205-4234-B2D1-01EC9188F2E3}"/>
                </a:ext>
              </a:extLst>
            </p:cNvPr>
            <p:cNvSpPr/>
            <p:nvPr/>
          </p:nvSpPr>
          <p:spPr>
            <a:xfrm>
              <a:off x="5129575" y="5800088"/>
              <a:ext cx="6228600" cy="36236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>
                  <a:solidFill>
                    <a:schemeClr val="tx1"/>
                  </a:solidFill>
                </a:rPr>
                <a:t>MoNDE</a:t>
              </a:r>
              <a:r>
                <a:rPr lang="en-US" sz="2400" dirty="0">
                  <a:solidFill>
                    <a:schemeClr val="tx1"/>
                  </a:solidFill>
                </a:rPr>
                <a:t> Device Overview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DCCB6E6-5A3E-49AC-BE19-C1891A975003}"/>
              </a:ext>
            </a:extLst>
          </p:cNvPr>
          <p:cNvGrpSpPr/>
          <p:nvPr/>
        </p:nvGrpSpPr>
        <p:grpSpPr>
          <a:xfrm>
            <a:off x="5089628" y="2024227"/>
            <a:ext cx="3341016" cy="3471970"/>
            <a:chOff x="5089628" y="2021469"/>
            <a:chExt cx="3341016" cy="3471970"/>
          </a:xfrm>
        </p:grpSpPr>
        <p:sp>
          <p:nvSpPr>
            <p:cNvPr id="232" name="사각형: 둥근 모서리 82">
              <a:extLst>
                <a:ext uri="{FF2B5EF4-FFF2-40B4-BE49-F238E27FC236}">
                  <a16:creationId xmlns:a16="http://schemas.microsoft.com/office/drawing/2014/main" id="{231A5C6E-3754-4A9E-8F46-549EF835B329}"/>
                </a:ext>
              </a:extLst>
            </p:cNvPr>
            <p:cNvSpPr/>
            <p:nvPr/>
          </p:nvSpPr>
          <p:spPr>
            <a:xfrm>
              <a:off x="5668588" y="4334388"/>
              <a:ext cx="2594615" cy="1159051"/>
            </a:xfrm>
            <a:prstGeom prst="roundRect">
              <a:avLst>
                <a:gd name="adj" fmla="val 3000"/>
              </a:avLst>
            </a:prstGeom>
            <a:noFill/>
            <a:ln w="57150">
              <a:solidFill>
                <a:srgbClr val="4472C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3" name="사각형: 둥근 모서리 82">
              <a:extLst>
                <a:ext uri="{FF2B5EF4-FFF2-40B4-BE49-F238E27FC236}">
                  <a16:creationId xmlns:a16="http://schemas.microsoft.com/office/drawing/2014/main" id="{0F7B171E-3089-40F1-BF0B-BC7B16E256B9}"/>
                </a:ext>
              </a:extLst>
            </p:cNvPr>
            <p:cNvSpPr/>
            <p:nvPr/>
          </p:nvSpPr>
          <p:spPr>
            <a:xfrm>
              <a:off x="5089628" y="2021469"/>
              <a:ext cx="3341016" cy="305711"/>
            </a:xfrm>
            <a:prstGeom prst="roundRect">
              <a:avLst>
                <a:gd name="adj" fmla="val 3000"/>
              </a:avLst>
            </a:prstGeom>
            <a:noFill/>
            <a:ln w="57150"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400" spc="-50" dirty="0">
                  <a:solidFill>
                    <a:srgbClr val="4472C4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High density &amp; bandwidth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456727A-A492-46BB-B061-2519F66E309E}"/>
              </a:ext>
            </a:extLst>
          </p:cNvPr>
          <p:cNvGrpSpPr/>
          <p:nvPr/>
        </p:nvGrpSpPr>
        <p:grpSpPr>
          <a:xfrm>
            <a:off x="8430643" y="2037052"/>
            <a:ext cx="2908739" cy="2904661"/>
            <a:chOff x="8430643" y="2034294"/>
            <a:chExt cx="2908739" cy="2904661"/>
          </a:xfrm>
        </p:grpSpPr>
        <p:sp>
          <p:nvSpPr>
            <p:cNvPr id="231" name="사각형: 둥근 모서리 82">
              <a:extLst>
                <a:ext uri="{FF2B5EF4-FFF2-40B4-BE49-F238E27FC236}">
                  <a16:creationId xmlns:a16="http://schemas.microsoft.com/office/drawing/2014/main" id="{7E1A5D95-0664-41CA-8DA6-AF5849EBAAB6}"/>
                </a:ext>
              </a:extLst>
            </p:cNvPr>
            <p:cNvSpPr/>
            <p:nvPr/>
          </p:nvSpPr>
          <p:spPr>
            <a:xfrm>
              <a:off x="8442215" y="2543702"/>
              <a:ext cx="2780182" cy="2395253"/>
            </a:xfrm>
            <a:prstGeom prst="roundRect">
              <a:avLst>
                <a:gd name="adj" fmla="val 3000"/>
              </a:avLst>
            </a:prstGeom>
            <a:noFill/>
            <a:ln w="57150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4" name="사각형: 둥근 모서리 82">
              <a:extLst>
                <a:ext uri="{FF2B5EF4-FFF2-40B4-BE49-F238E27FC236}">
                  <a16:creationId xmlns:a16="http://schemas.microsoft.com/office/drawing/2014/main" id="{27763B26-F892-4233-9D72-3A7F6C80FD9E}"/>
                </a:ext>
              </a:extLst>
            </p:cNvPr>
            <p:cNvSpPr/>
            <p:nvPr/>
          </p:nvSpPr>
          <p:spPr>
            <a:xfrm>
              <a:off x="8430643" y="2034294"/>
              <a:ext cx="2908739" cy="274382"/>
            </a:xfrm>
            <a:prstGeom prst="roundRect">
              <a:avLst>
                <a:gd name="adj" fmla="val 3000"/>
              </a:avLst>
            </a:prstGeom>
            <a:noFill/>
            <a:ln w="57150"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400" spc="-50" dirty="0">
                  <a:solidFill>
                    <a:srgbClr val="C00000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Specialized expert unit</a:t>
              </a:r>
            </a:p>
          </p:txBody>
        </p:sp>
      </p:grpSp>
      <p:sp>
        <p:nvSpPr>
          <p:cNvPr id="115" name="사각형: 둥근 모서리 82">
            <a:extLst>
              <a:ext uri="{FF2B5EF4-FFF2-40B4-BE49-F238E27FC236}">
                <a16:creationId xmlns:a16="http://schemas.microsoft.com/office/drawing/2014/main" id="{571D0263-300F-4C7B-AB42-F9D5F6C771F3}"/>
              </a:ext>
            </a:extLst>
          </p:cNvPr>
          <p:cNvSpPr/>
          <p:nvPr/>
        </p:nvSpPr>
        <p:spPr>
          <a:xfrm>
            <a:off x="7458620" y="3642935"/>
            <a:ext cx="689844" cy="606831"/>
          </a:xfrm>
          <a:prstGeom prst="roundRect">
            <a:avLst>
              <a:gd name="adj" fmla="val 724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spc="-20" dirty="0" err="1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rPr>
              <a:t>mmap</a:t>
            </a:r>
            <a:endParaRPr lang="en-US" sz="1400" spc="-20" dirty="0">
              <a:solidFill>
                <a:schemeClr val="tx1"/>
              </a:solidFill>
              <a:latin typeface="Franklin Gothic Book" panose="020B05030201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400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rPr>
              <a:t>Regs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DDB04A3-9832-48DB-9EC1-DBCE2B01FE27}"/>
              </a:ext>
            </a:extLst>
          </p:cNvPr>
          <p:cNvGrpSpPr/>
          <p:nvPr/>
        </p:nvGrpSpPr>
        <p:grpSpPr>
          <a:xfrm>
            <a:off x="5101198" y="2032558"/>
            <a:ext cx="3341016" cy="2234386"/>
            <a:chOff x="5101198" y="2032558"/>
            <a:chExt cx="3341016" cy="2234386"/>
          </a:xfrm>
        </p:grpSpPr>
        <p:sp>
          <p:nvSpPr>
            <p:cNvPr id="113" name="사각형: 둥근 모서리 82">
              <a:extLst>
                <a:ext uri="{FF2B5EF4-FFF2-40B4-BE49-F238E27FC236}">
                  <a16:creationId xmlns:a16="http://schemas.microsoft.com/office/drawing/2014/main" id="{11BDB436-626D-498F-B8B6-3C9AED58458C}"/>
                </a:ext>
              </a:extLst>
            </p:cNvPr>
            <p:cNvSpPr/>
            <p:nvPr/>
          </p:nvSpPr>
          <p:spPr>
            <a:xfrm>
              <a:off x="5101198" y="2032558"/>
              <a:ext cx="3341016" cy="305711"/>
            </a:xfrm>
            <a:prstGeom prst="roundRect">
              <a:avLst>
                <a:gd name="adj" fmla="val 3000"/>
              </a:avLst>
            </a:prstGeom>
            <a:solidFill>
              <a:schemeClr val="bg1">
                <a:alpha val="80000"/>
              </a:schemeClr>
            </a:solidFill>
            <a:ln w="57150"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400" spc="-50" dirty="0">
                  <a:solidFill>
                    <a:srgbClr val="00823B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Decoupled Control</a:t>
              </a:r>
            </a:p>
          </p:txBody>
        </p:sp>
        <p:sp>
          <p:nvSpPr>
            <p:cNvPr id="114" name="사각형: 둥근 모서리 82">
              <a:extLst>
                <a:ext uri="{FF2B5EF4-FFF2-40B4-BE49-F238E27FC236}">
                  <a16:creationId xmlns:a16="http://schemas.microsoft.com/office/drawing/2014/main" id="{E0CD145E-A83A-4EB0-84C6-2FF865C9660D}"/>
                </a:ext>
              </a:extLst>
            </p:cNvPr>
            <p:cNvSpPr/>
            <p:nvPr/>
          </p:nvSpPr>
          <p:spPr>
            <a:xfrm>
              <a:off x="5663568" y="2567355"/>
              <a:ext cx="2591731" cy="1699589"/>
            </a:xfrm>
            <a:prstGeom prst="roundRect">
              <a:avLst>
                <a:gd name="adj" fmla="val 3000"/>
              </a:avLst>
            </a:prstGeom>
            <a:noFill/>
            <a:ln w="57150">
              <a:solidFill>
                <a:srgbClr val="00823B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pc="-2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898099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  <p:bldP spid="1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9CC408-D7A1-4253-A237-620FC8885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MoNDE</a:t>
            </a:r>
            <a:r>
              <a:rPr lang="en-US" dirty="0"/>
              <a:t> Execution Flow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351B58E-EE81-4700-BD3C-49AA9534825C}"/>
              </a:ext>
            </a:extLst>
          </p:cNvPr>
          <p:cNvGrpSpPr/>
          <p:nvPr/>
        </p:nvGrpSpPr>
        <p:grpSpPr>
          <a:xfrm>
            <a:off x="4872431" y="5197013"/>
            <a:ext cx="3217124" cy="158594"/>
            <a:chOff x="4872431" y="5197013"/>
            <a:chExt cx="3217124" cy="158594"/>
          </a:xfrm>
        </p:grpSpPr>
        <p:cxnSp>
          <p:nvCxnSpPr>
            <p:cNvPr id="35" name="연결선: 구부러짐 34">
              <a:extLst>
                <a:ext uri="{FF2B5EF4-FFF2-40B4-BE49-F238E27FC236}">
                  <a16:creationId xmlns:a16="http://schemas.microsoft.com/office/drawing/2014/main" id="{4BDC81D3-A2BF-4163-9811-B5964414456F}"/>
                </a:ext>
              </a:extLst>
            </p:cNvPr>
            <p:cNvCxnSpPr>
              <a:cxnSpLocks/>
              <a:stCxn id="28" idx="2"/>
              <a:endCxn id="30" idx="1"/>
            </p:cNvCxnSpPr>
            <p:nvPr/>
          </p:nvCxnSpPr>
          <p:spPr>
            <a:xfrm rot="16200000" flipH="1">
              <a:off x="4866287" y="5203157"/>
              <a:ext cx="158594" cy="146305"/>
            </a:xfrm>
            <a:prstGeom prst="curvedConnector2">
              <a:avLst/>
            </a:prstGeom>
            <a:solidFill>
              <a:schemeClr val="bg1">
                <a:lumMod val="85000"/>
              </a:schemeClr>
            </a:solidFill>
            <a:ln w="38100">
              <a:solidFill>
                <a:srgbClr val="4472C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연결선: 구부러짐 35">
              <a:extLst>
                <a:ext uri="{FF2B5EF4-FFF2-40B4-BE49-F238E27FC236}">
                  <a16:creationId xmlns:a16="http://schemas.microsoft.com/office/drawing/2014/main" id="{384E252A-ABA4-476A-9AA6-0B292B199228}"/>
                </a:ext>
              </a:extLst>
            </p:cNvPr>
            <p:cNvCxnSpPr>
              <a:cxnSpLocks/>
              <a:stCxn id="34" idx="3"/>
              <a:endCxn id="29" idx="2"/>
            </p:cNvCxnSpPr>
            <p:nvPr/>
          </p:nvCxnSpPr>
          <p:spPr>
            <a:xfrm flipV="1">
              <a:off x="7943622" y="5197013"/>
              <a:ext cx="145933" cy="158594"/>
            </a:xfrm>
            <a:prstGeom prst="curvedConnector2">
              <a:avLst/>
            </a:prstGeom>
            <a:solidFill>
              <a:schemeClr val="bg1">
                <a:lumMod val="85000"/>
              </a:schemeClr>
            </a:solidFill>
            <a:ln w="38100">
              <a:solidFill>
                <a:srgbClr val="4472C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49CFFAC-6AF1-436D-B254-F407C5D39F2A}"/>
              </a:ext>
            </a:extLst>
          </p:cNvPr>
          <p:cNvGrpSpPr/>
          <p:nvPr/>
        </p:nvGrpSpPr>
        <p:grpSpPr>
          <a:xfrm>
            <a:off x="1012261" y="4562639"/>
            <a:ext cx="7223599" cy="951564"/>
            <a:chOff x="1012261" y="4562639"/>
            <a:chExt cx="7223599" cy="951564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F771A40-552C-4A75-968C-4EF6749D5C3C}"/>
                </a:ext>
              </a:extLst>
            </p:cNvPr>
            <p:cNvSpPr/>
            <p:nvPr/>
          </p:nvSpPr>
          <p:spPr>
            <a:xfrm>
              <a:off x="4726123" y="4879825"/>
              <a:ext cx="292611" cy="3171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altLang="ko-KR" sz="2000" dirty="0">
                  <a:solidFill>
                    <a:schemeClr val="bg1"/>
                  </a:solidFill>
                </a:rPr>
                <a:t>a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4CDE25C-0FC3-418D-99D6-DE029CE23CDF}"/>
                </a:ext>
              </a:extLst>
            </p:cNvPr>
            <p:cNvSpPr/>
            <p:nvPr/>
          </p:nvSpPr>
          <p:spPr>
            <a:xfrm>
              <a:off x="7943249" y="4879825"/>
              <a:ext cx="292611" cy="3171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altLang="ko-KR" sz="2000" dirty="0">
                  <a:solidFill>
                    <a:schemeClr val="bg1"/>
                  </a:solidFill>
                </a:rPr>
                <a:t>a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AD9EAF3F-AA64-450C-92B5-8BD3936BB7B8}"/>
                </a:ext>
              </a:extLst>
            </p:cNvPr>
            <p:cNvSpPr/>
            <p:nvPr/>
          </p:nvSpPr>
          <p:spPr>
            <a:xfrm>
              <a:off x="1012261" y="4562640"/>
              <a:ext cx="1593443" cy="95156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GPU</a:t>
              </a:r>
            </a:p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+ </a:t>
              </a:r>
              <a:r>
                <a:rPr lang="en-US" sz="2000" dirty="0" err="1">
                  <a:solidFill>
                    <a:srgbClr val="000000"/>
                  </a:solidFill>
                </a:rPr>
                <a:t>MoNDE</a:t>
              </a:r>
              <a:endParaRPr lang="en-US" sz="2000" i="1" dirty="0">
                <a:solidFill>
                  <a:srgbClr val="000000"/>
                </a:solidFill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5B801866-D065-4DF8-A961-4A135C504680}"/>
                </a:ext>
              </a:extLst>
            </p:cNvPr>
            <p:cNvSpPr/>
            <p:nvPr/>
          </p:nvSpPr>
          <p:spPr>
            <a:xfrm>
              <a:off x="4140902" y="4562639"/>
              <a:ext cx="585221" cy="3171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altLang="ko-KR" sz="2000" dirty="0">
                  <a:solidFill>
                    <a:srgbClr val="000000"/>
                  </a:solidFill>
                </a:rPr>
                <a:t>g</a:t>
              </a:r>
              <a:endParaRPr lang="en-US" sz="2000" dirty="0">
                <a:solidFill>
                  <a:srgbClr val="000000"/>
                </a:solidFill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43107A3B-910C-4A75-8151-6B208BE85F3C}"/>
                </a:ext>
              </a:extLst>
            </p:cNvPr>
            <p:cNvSpPr/>
            <p:nvPr/>
          </p:nvSpPr>
          <p:spPr>
            <a:xfrm>
              <a:off x="5018736" y="5197013"/>
              <a:ext cx="585221" cy="3171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96B65431-63F3-43C8-B57D-B40E34FBE676}"/>
                </a:ext>
              </a:extLst>
            </p:cNvPr>
            <p:cNvSpPr/>
            <p:nvPr/>
          </p:nvSpPr>
          <p:spPr>
            <a:xfrm>
              <a:off x="5603957" y="5197013"/>
              <a:ext cx="585221" cy="3171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B188DA0D-FFC4-4F9D-9E0D-B5E3844A36E8}"/>
                </a:ext>
              </a:extLst>
            </p:cNvPr>
            <p:cNvSpPr/>
            <p:nvPr/>
          </p:nvSpPr>
          <p:spPr>
            <a:xfrm>
              <a:off x="6189655" y="5197013"/>
              <a:ext cx="585221" cy="3171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C11C8BC1-1679-4065-83E2-4EF09859D081}"/>
                </a:ext>
              </a:extLst>
            </p:cNvPr>
            <p:cNvSpPr/>
            <p:nvPr/>
          </p:nvSpPr>
          <p:spPr>
            <a:xfrm>
              <a:off x="6773178" y="5197013"/>
              <a:ext cx="585221" cy="3171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6D237DCB-568C-412F-B767-1A0536BDF5DF}"/>
                </a:ext>
              </a:extLst>
            </p:cNvPr>
            <p:cNvSpPr/>
            <p:nvPr/>
          </p:nvSpPr>
          <p:spPr>
            <a:xfrm>
              <a:off x="7358400" y="5197013"/>
              <a:ext cx="585221" cy="3171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AF23D86-E474-4F5A-ACED-33196982C4B5}"/>
                </a:ext>
              </a:extLst>
            </p:cNvPr>
            <p:cNvSpPr/>
            <p:nvPr/>
          </p:nvSpPr>
          <p:spPr>
            <a:xfrm>
              <a:off x="2688650" y="4562640"/>
              <a:ext cx="1375094" cy="3171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GPU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12D935A0-9299-4B16-9469-CD79F84BFF97}"/>
                </a:ext>
              </a:extLst>
            </p:cNvPr>
            <p:cNvSpPr/>
            <p:nvPr/>
          </p:nvSpPr>
          <p:spPr>
            <a:xfrm>
              <a:off x="2688650" y="4879827"/>
              <a:ext cx="1375094" cy="3171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PCIe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6E68625-565A-4018-A5C4-5DAB6E90D3D0}"/>
                </a:ext>
              </a:extLst>
            </p:cNvPr>
            <p:cNvSpPr/>
            <p:nvPr/>
          </p:nvSpPr>
          <p:spPr>
            <a:xfrm>
              <a:off x="2688650" y="5197015"/>
              <a:ext cx="1375094" cy="3171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 err="1">
                  <a:solidFill>
                    <a:srgbClr val="000000"/>
                  </a:solidFill>
                </a:rPr>
                <a:t>MoNDE</a:t>
              </a:r>
              <a:endParaRPr lang="en-US" sz="20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5CD1CDCC-366D-43B4-9BEC-7BD97919EC6A}"/>
              </a:ext>
            </a:extLst>
          </p:cNvPr>
          <p:cNvGrpSpPr/>
          <p:nvPr/>
        </p:nvGrpSpPr>
        <p:grpSpPr>
          <a:xfrm>
            <a:off x="1012261" y="3386422"/>
            <a:ext cx="8393085" cy="951567"/>
            <a:chOff x="1012261" y="3386422"/>
            <a:chExt cx="8393085" cy="951567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88F5C5BD-F38B-461B-958A-0E3E86852E28}"/>
                </a:ext>
              </a:extLst>
            </p:cNvPr>
            <p:cNvSpPr/>
            <p:nvPr/>
          </p:nvSpPr>
          <p:spPr>
            <a:xfrm>
              <a:off x="1012261" y="3386427"/>
              <a:ext cx="1593442" cy="9515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GPU</a:t>
              </a:r>
            </a:p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+ Offload</a:t>
              </a: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4E287244-4C3C-473D-9AA7-DAB1B7C0E75B}"/>
                </a:ext>
              </a:extLst>
            </p:cNvPr>
            <p:cNvSpPr/>
            <p:nvPr/>
          </p:nvSpPr>
          <p:spPr>
            <a:xfrm>
              <a:off x="4140902" y="3386427"/>
              <a:ext cx="585221" cy="3171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altLang="ko-KR" sz="2000" dirty="0">
                  <a:solidFill>
                    <a:srgbClr val="000000"/>
                  </a:solidFill>
                </a:rPr>
                <a:t>g</a:t>
              </a:r>
              <a:endParaRPr lang="en-US" sz="2000" dirty="0">
                <a:solidFill>
                  <a:srgbClr val="000000"/>
                </a:solidFill>
              </a:endParaRP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50E1EDBA-1E60-49AA-97B0-5B66573A137C}"/>
                </a:ext>
              </a:extLst>
            </p:cNvPr>
            <p:cNvSpPr/>
            <p:nvPr/>
          </p:nvSpPr>
          <p:spPr>
            <a:xfrm>
              <a:off x="4726123" y="3703613"/>
              <a:ext cx="877832" cy="3171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p</a:t>
              </a: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FBC33FE1-82AB-4F6C-8BD0-E490BFB7E6AF}"/>
                </a:ext>
              </a:extLst>
            </p:cNvPr>
            <p:cNvSpPr/>
            <p:nvPr/>
          </p:nvSpPr>
          <p:spPr>
            <a:xfrm>
              <a:off x="5603957" y="3703613"/>
              <a:ext cx="877832" cy="3171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p</a:t>
              </a: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71093CB6-C538-401E-A8D6-168E421E7343}"/>
                </a:ext>
              </a:extLst>
            </p:cNvPr>
            <p:cNvSpPr/>
            <p:nvPr/>
          </p:nvSpPr>
          <p:spPr>
            <a:xfrm>
              <a:off x="6479914" y="3703613"/>
              <a:ext cx="877832" cy="3171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p</a:t>
              </a: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F5BA2B3B-02B5-45A4-8A15-5A74A39F79E6}"/>
                </a:ext>
              </a:extLst>
            </p:cNvPr>
            <p:cNvSpPr/>
            <p:nvPr/>
          </p:nvSpPr>
          <p:spPr>
            <a:xfrm>
              <a:off x="7354308" y="3703613"/>
              <a:ext cx="877832" cy="3171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p</a:t>
              </a: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ADDC8EE8-F7F4-4DE7-9C17-A7DB7A79EE77}"/>
                </a:ext>
              </a:extLst>
            </p:cNvPr>
            <p:cNvSpPr/>
            <p:nvPr/>
          </p:nvSpPr>
          <p:spPr>
            <a:xfrm>
              <a:off x="8232142" y="3703613"/>
              <a:ext cx="877832" cy="3171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p</a:t>
              </a:r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DDF6D942-36C8-48BD-B22C-1E12D642B5A4}"/>
                </a:ext>
              </a:extLst>
            </p:cNvPr>
            <p:cNvSpPr/>
            <p:nvPr/>
          </p:nvSpPr>
          <p:spPr>
            <a:xfrm>
              <a:off x="5605233" y="3386422"/>
              <a:ext cx="292611" cy="3171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B5454397-DFE8-4DD0-A432-8729AEFF434B}"/>
                </a:ext>
              </a:extLst>
            </p:cNvPr>
            <p:cNvSpPr/>
            <p:nvPr/>
          </p:nvSpPr>
          <p:spPr>
            <a:xfrm>
              <a:off x="6482108" y="3386427"/>
              <a:ext cx="292611" cy="3171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49D4F649-FE18-43D3-8A39-F20C0D5793DF}"/>
                </a:ext>
              </a:extLst>
            </p:cNvPr>
            <p:cNvSpPr/>
            <p:nvPr/>
          </p:nvSpPr>
          <p:spPr>
            <a:xfrm>
              <a:off x="7358983" y="3386427"/>
              <a:ext cx="292611" cy="3171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A081667E-BB23-4D88-A2FF-64AB94F10993}"/>
                </a:ext>
              </a:extLst>
            </p:cNvPr>
            <p:cNvSpPr/>
            <p:nvPr/>
          </p:nvSpPr>
          <p:spPr>
            <a:xfrm>
              <a:off x="8235860" y="3386427"/>
              <a:ext cx="292611" cy="3171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56F74085-4C6B-4A56-86AA-A2DB75BF9760}"/>
                </a:ext>
              </a:extLst>
            </p:cNvPr>
            <p:cNvSpPr/>
            <p:nvPr/>
          </p:nvSpPr>
          <p:spPr>
            <a:xfrm>
              <a:off x="9112735" y="3386427"/>
              <a:ext cx="292611" cy="3171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ADB3E2CC-4E05-436B-9659-A6F5635E5554}"/>
                </a:ext>
              </a:extLst>
            </p:cNvPr>
            <p:cNvSpPr/>
            <p:nvPr/>
          </p:nvSpPr>
          <p:spPr>
            <a:xfrm>
              <a:off x="2688649" y="3386427"/>
              <a:ext cx="1375094" cy="3171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GPU</a:t>
              </a: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D8986E2-257A-42B1-8BCA-2CE3C3702E4D}"/>
                </a:ext>
              </a:extLst>
            </p:cNvPr>
            <p:cNvSpPr/>
            <p:nvPr/>
          </p:nvSpPr>
          <p:spPr>
            <a:xfrm>
              <a:off x="2688649" y="3703613"/>
              <a:ext cx="1375094" cy="3171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PCIe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4D1B57CB-477C-4084-B308-87D9CFE6E9CA}"/>
                </a:ext>
              </a:extLst>
            </p:cNvPr>
            <p:cNvSpPr/>
            <p:nvPr/>
          </p:nvSpPr>
          <p:spPr>
            <a:xfrm>
              <a:off x="2688649" y="4020801"/>
              <a:ext cx="1375094" cy="3171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chemeClr val="tx1"/>
                  </a:solidFill>
                </a:rPr>
                <a:t>Mem. Dev.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53CD764A-C90B-4D3F-B5B2-D1AE9214AF94}"/>
              </a:ext>
            </a:extLst>
          </p:cNvPr>
          <p:cNvGrpSpPr/>
          <p:nvPr/>
        </p:nvGrpSpPr>
        <p:grpSpPr>
          <a:xfrm>
            <a:off x="1012260" y="1748573"/>
            <a:ext cx="10167479" cy="2896064"/>
            <a:chOff x="1012260" y="1748573"/>
            <a:chExt cx="10167479" cy="2896064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AC98F5A5-552C-42F9-9E4B-195173B973CC}"/>
                </a:ext>
              </a:extLst>
            </p:cNvPr>
            <p:cNvGrpSpPr/>
            <p:nvPr/>
          </p:nvGrpSpPr>
          <p:grpSpPr>
            <a:xfrm>
              <a:off x="9705287" y="2762580"/>
              <a:ext cx="1474452" cy="1882057"/>
              <a:chOff x="9889315" y="3048360"/>
              <a:chExt cx="1523214" cy="1959940"/>
            </a:xfrm>
          </p:grpSpPr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6C91423E-1532-4362-AE7E-5DB23B35FE6E}"/>
                  </a:ext>
                </a:extLst>
              </p:cNvPr>
              <p:cNvSpPr/>
              <p:nvPr/>
            </p:nvSpPr>
            <p:spPr>
              <a:xfrm>
                <a:off x="9889315" y="3048360"/>
                <a:ext cx="1523214" cy="195994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200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64" name="직사각형 63">
                <a:extLst>
                  <a:ext uri="{FF2B5EF4-FFF2-40B4-BE49-F238E27FC236}">
                    <a16:creationId xmlns:a16="http://schemas.microsoft.com/office/drawing/2014/main" id="{71BEAA3E-ACA1-457E-94B3-506A4EEDF027}"/>
                  </a:ext>
                </a:extLst>
              </p:cNvPr>
              <p:cNvSpPr/>
              <p:nvPr/>
            </p:nvSpPr>
            <p:spPr>
              <a:xfrm>
                <a:off x="10003060" y="3136905"/>
                <a:ext cx="329475" cy="32781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g</a:t>
                </a:r>
              </a:p>
            </p:txBody>
          </p:sp>
          <p:sp>
            <p:nvSpPr>
              <p:cNvPr id="65" name="직사각형 64">
                <a:extLst>
                  <a:ext uri="{FF2B5EF4-FFF2-40B4-BE49-F238E27FC236}">
                    <a16:creationId xmlns:a16="http://schemas.microsoft.com/office/drawing/2014/main" id="{6EBE3BA4-7E0B-4077-8FE9-57EE0E9CC2A5}"/>
                  </a:ext>
                </a:extLst>
              </p:cNvPr>
              <p:cNvSpPr/>
              <p:nvPr/>
            </p:nvSpPr>
            <p:spPr>
              <a:xfrm>
                <a:off x="10406071" y="3091344"/>
                <a:ext cx="897287" cy="41893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spc="-2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Gating</a:t>
                </a:r>
                <a:endParaRPr lang="en-US" sz="200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C98C0C8D-33C5-4C53-B057-B422E7F620DF}"/>
                  </a:ext>
                </a:extLst>
              </p:cNvPr>
              <p:cNvSpPr/>
              <p:nvPr/>
            </p:nvSpPr>
            <p:spPr>
              <a:xfrm>
                <a:off x="10003060" y="3621919"/>
                <a:ext cx="329474" cy="32781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e</a:t>
                </a:r>
              </a:p>
            </p:txBody>
          </p:sp>
          <p:sp>
            <p:nvSpPr>
              <p:cNvPr id="67" name="직사각형 66">
                <a:extLst>
                  <a:ext uri="{FF2B5EF4-FFF2-40B4-BE49-F238E27FC236}">
                    <a16:creationId xmlns:a16="http://schemas.microsoft.com/office/drawing/2014/main" id="{5E3DD92B-36B9-41E5-8D1D-F6B695C71B21}"/>
                  </a:ext>
                </a:extLst>
              </p:cNvPr>
              <p:cNvSpPr/>
              <p:nvPr/>
            </p:nvSpPr>
            <p:spPr>
              <a:xfrm>
                <a:off x="10410754" y="3576358"/>
                <a:ext cx="891296" cy="41893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spc="-2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Expert</a:t>
                </a:r>
              </a:p>
            </p:txBody>
          </p:sp>
          <p:sp>
            <p:nvSpPr>
              <p:cNvPr id="63" name="직사각형 62">
                <a:extLst>
                  <a:ext uri="{FF2B5EF4-FFF2-40B4-BE49-F238E27FC236}">
                    <a16:creationId xmlns:a16="http://schemas.microsoft.com/office/drawing/2014/main" id="{BE8A6C75-A1C3-486C-A875-F79CB4E7F778}"/>
                  </a:ext>
                </a:extLst>
              </p:cNvPr>
              <p:cNvSpPr/>
              <p:nvPr/>
            </p:nvSpPr>
            <p:spPr>
              <a:xfrm>
                <a:off x="10406075" y="4061371"/>
                <a:ext cx="897285" cy="41893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spc="-20" dirty="0" err="1">
                    <a:solidFill>
                      <a:schemeClr val="tx1"/>
                    </a:solidFill>
                    <a:cs typeface="Arial" panose="020B0604020202020204" pitchFamily="34" charset="0"/>
                  </a:rPr>
                  <a:t>PMove</a:t>
                </a:r>
                <a:endParaRPr lang="en-US" sz="2000" spc="-2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68" name="직사각형 67">
                <a:extLst>
                  <a:ext uri="{FF2B5EF4-FFF2-40B4-BE49-F238E27FC236}">
                    <a16:creationId xmlns:a16="http://schemas.microsoft.com/office/drawing/2014/main" id="{78823170-33AF-4689-AC02-9938C847817F}"/>
                  </a:ext>
                </a:extLst>
              </p:cNvPr>
              <p:cNvSpPr/>
              <p:nvPr/>
            </p:nvSpPr>
            <p:spPr>
              <a:xfrm>
                <a:off x="10003060" y="4106929"/>
                <a:ext cx="329477" cy="327814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p</a:t>
                </a:r>
              </a:p>
            </p:txBody>
          </p:sp>
          <p:sp>
            <p:nvSpPr>
              <p:cNvPr id="69" name="직사각형 68">
                <a:extLst>
                  <a:ext uri="{FF2B5EF4-FFF2-40B4-BE49-F238E27FC236}">
                    <a16:creationId xmlns:a16="http://schemas.microsoft.com/office/drawing/2014/main" id="{2D1CF89D-EB99-4EAD-9B3E-B2214B1CE46C}"/>
                  </a:ext>
                </a:extLst>
              </p:cNvPr>
              <p:cNvSpPr/>
              <p:nvPr/>
            </p:nvSpPr>
            <p:spPr>
              <a:xfrm>
                <a:off x="10003060" y="4591945"/>
                <a:ext cx="329475" cy="327814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  <a:cs typeface="Arial" panose="020B0604020202020204" pitchFamily="34" charset="0"/>
                  </a:rPr>
                  <a:t>a</a:t>
                </a:r>
              </a:p>
            </p:txBody>
          </p:sp>
          <p:sp>
            <p:nvSpPr>
              <p:cNvPr id="70" name="직사각형 69">
                <a:extLst>
                  <a:ext uri="{FF2B5EF4-FFF2-40B4-BE49-F238E27FC236}">
                    <a16:creationId xmlns:a16="http://schemas.microsoft.com/office/drawing/2014/main" id="{9C8DC0D8-ECEB-4102-9080-A162F8891BD9}"/>
                  </a:ext>
                </a:extLst>
              </p:cNvPr>
              <p:cNvSpPr/>
              <p:nvPr/>
            </p:nvSpPr>
            <p:spPr>
              <a:xfrm>
                <a:off x="10410757" y="4546385"/>
                <a:ext cx="891299" cy="41893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spc="-20" dirty="0" err="1">
                    <a:solidFill>
                      <a:schemeClr val="tx1"/>
                    </a:solidFill>
                    <a:cs typeface="Arial" panose="020B0604020202020204" pitchFamily="34" charset="0"/>
                  </a:rPr>
                  <a:t>AMove</a:t>
                </a:r>
                <a:endParaRPr lang="en-US" sz="2000" spc="-2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D16B2040-C490-44B9-8822-C19038D096B3}"/>
                </a:ext>
              </a:extLst>
            </p:cNvPr>
            <p:cNvGrpSpPr/>
            <p:nvPr/>
          </p:nvGrpSpPr>
          <p:grpSpPr>
            <a:xfrm>
              <a:off x="1012260" y="1748573"/>
              <a:ext cx="8393085" cy="1413198"/>
              <a:chOff x="148095" y="1425656"/>
              <a:chExt cx="9819793" cy="1653422"/>
            </a:xfrm>
          </p:grpSpPr>
          <p:sp>
            <p:nvSpPr>
              <p:cNvPr id="71" name="직사각형 70">
                <a:extLst>
                  <a:ext uri="{FF2B5EF4-FFF2-40B4-BE49-F238E27FC236}">
                    <a16:creationId xmlns:a16="http://schemas.microsoft.com/office/drawing/2014/main" id="{5E3C22E0-9EB1-47F6-B4A5-A52A92E1C139}"/>
                  </a:ext>
                </a:extLst>
              </p:cNvPr>
              <p:cNvSpPr/>
              <p:nvPr/>
            </p:nvSpPr>
            <p:spPr>
              <a:xfrm>
                <a:off x="6197503" y="1425656"/>
                <a:ext cx="1161108" cy="35367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/>
                <a:r>
                  <a:rPr lang="en-US" sz="2000" dirty="0">
                    <a:solidFill>
                      <a:srgbClr val="000000"/>
                    </a:solidFill>
                  </a:rPr>
                  <a:t>Time</a:t>
                </a:r>
              </a:p>
            </p:txBody>
          </p:sp>
          <p:cxnSp>
            <p:nvCxnSpPr>
              <p:cNvPr id="72" name="직선 화살표 연결선 71">
                <a:extLst>
                  <a:ext uri="{FF2B5EF4-FFF2-40B4-BE49-F238E27FC236}">
                    <a16:creationId xmlns:a16="http://schemas.microsoft.com/office/drawing/2014/main" id="{492B8C82-861C-4D81-ABCA-B2923561316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08562" y="1820967"/>
                <a:ext cx="6159326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FA94F1E1-C8CC-400B-986D-A261FFD89554}"/>
                  </a:ext>
                </a:extLst>
              </p:cNvPr>
              <p:cNvGrpSpPr/>
              <p:nvPr/>
            </p:nvGrpSpPr>
            <p:grpSpPr>
              <a:xfrm>
                <a:off x="148095" y="1965765"/>
                <a:ext cx="6048985" cy="1113313"/>
                <a:chOff x="779471" y="2593121"/>
                <a:chExt cx="5349782" cy="960956"/>
              </a:xfrm>
            </p:grpSpPr>
            <p:sp>
              <p:nvSpPr>
                <p:cNvPr id="15" name="직사각형 14">
                  <a:extLst>
                    <a:ext uri="{FF2B5EF4-FFF2-40B4-BE49-F238E27FC236}">
                      <a16:creationId xmlns:a16="http://schemas.microsoft.com/office/drawing/2014/main" id="{19454032-5F95-47E9-9427-016D18375E0C}"/>
                    </a:ext>
                  </a:extLst>
                </p:cNvPr>
                <p:cNvSpPr/>
                <p:nvPr/>
              </p:nvSpPr>
              <p:spPr>
                <a:xfrm>
                  <a:off x="779471" y="2593121"/>
                  <a:ext cx="1648810" cy="96095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fontAlgn="ctr"/>
                  <a:r>
                    <a:rPr lang="en-US" sz="2000" dirty="0">
                      <a:solidFill>
                        <a:srgbClr val="000000"/>
                      </a:solidFill>
                    </a:rPr>
                    <a:t>Ideal GPU</a:t>
                  </a:r>
                </a:p>
              </p:txBody>
            </p:sp>
            <p:sp>
              <p:nvSpPr>
                <p:cNvPr id="54" name="직사각형 53">
                  <a:extLst>
                    <a:ext uri="{FF2B5EF4-FFF2-40B4-BE49-F238E27FC236}">
                      <a16:creationId xmlns:a16="http://schemas.microsoft.com/office/drawing/2014/main" id="{8C0C7C35-ECF1-4BB1-B29D-4C38A16E8370}"/>
                    </a:ext>
                  </a:extLst>
                </p:cNvPr>
                <p:cNvSpPr/>
                <p:nvPr/>
              </p:nvSpPr>
              <p:spPr>
                <a:xfrm>
                  <a:off x="4016824" y="2593121"/>
                  <a:ext cx="605556" cy="3203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fontAlgn="ctr"/>
                  <a:r>
                    <a:rPr lang="en-US" sz="2000" dirty="0">
                      <a:solidFill>
                        <a:srgbClr val="000000"/>
                      </a:solidFill>
                    </a:rPr>
                    <a:t>g</a:t>
                  </a:r>
                </a:p>
              </p:txBody>
            </p:sp>
            <p:sp>
              <p:nvSpPr>
                <p:cNvPr id="55" name="직사각형 54">
                  <a:extLst>
                    <a:ext uri="{FF2B5EF4-FFF2-40B4-BE49-F238E27FC236}">
                      <a16:creationId xmlns:a16="http://schemas.microsoft.com/office/drawing/2014/main" id="{88F65650-C1AD-49F6-BE02-5DA0CA92E978}"/>
                    </a:ext>
                  </a:extLst>
                </p:cNvPr>
                <p:cNvSpPr/>
                <p:nvPr/>
              </p:nvSpPr>
              <p:spPr>
                <a:xfrm>
                  <a:off x="4622381" y="2593121"/>
                  <a:ext cx="302778" cy="320319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fontAlgn="ctr"/>
                  <a:r>
                    <a:rPr lang="en-US" sz="2000" dirty="0">
                      <a:solidFill>
                        <a:srgbClr val="000000"/>
                      </a:solidFill>
                    </a:rPr>
                    <a:t>e</a:t>
                  </a:r>
                </a:p>
              </p:txBody>
            </p:sp>
            <p:sp>
              <p:nvSpPr>
                <p:cNvPr id="56" name="직사각형 55">
                  <a:extLst>
                    <a:ext uri="{FF2B5EF4-FFF2-40B4-BE49-F238E27FC236}">
                      <a16:creationId xmlns:a16="http://schemas.microsoft.com/office/drawing/2014/main" id="{985CF73F-0DCA-4569-8F52-C2AE4990E850}"/>
                    </a:ext>
                  </a:extLst>
                </p:cNvPr>
                <p:cNvSpPr/>
                <p:nvPr/>
              </p:nvSpPr>
              <p:spPr>
                <a:xfrm>
                  <a:off x="4925159" y="2593121"/>
                  <a:ext cx="302778" cy="320319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fontAlgn="ctr"/>
                  <a:r>
                    <a:rPr lang="en-US" sz="2000" dirty="0">
                      <a:solidFill>
                        <a:srgbClr val="000000"/>
                      </a:solidFill>
                    </a:rPr>
                    <a:t>e</a:t>
                  </a:r>
                </a:p>
              </p:txBody>
            </p:sp>
            <p:sp>
              <p:nvSpPr>
                <p:cNvPr id="57" name="직사각형 56">
                  <a:extLst>
                    <a:ext uri="{FF2B5EF4-FFF2-40B4-BE49-F238E27FC236}">
                      <a16:creationId xmlns:a16="http://schemas.microsoft.com/office/drawing/2014/main" id="{D7380696-2FED-4EE6-B930-E55F36BCE377}"/>
                    </a:ext>
                  </a:extLst>
                </p:cNvPr>
                <p:cNvSpPr/>
                <p:nvPr/>
              </p:nvSpPr>
              <p:spPr>
                <a:xfrm>
                  <a:off x="5221797" y="2593121"/>
                  <a:ext cx="302778" cy="320319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fontAlgn="ctr"/>
                  <a:r>
                    <a:rPr lang="en-US" sz="2000" dirty="0">
                      <a:solidFill>
                        <a:srgbClr val="000000"/>
                      </a:solidFill>
                    </a:rPr>
                    <a:t>e</a:t>
                  </a:r>
                </a:p>
              </p:txBody>
            </p:sp>
            <p:sp>
              <p:nvSpPr>
                <p:cNvPr id="58" name="직사각형 57">
                  <a:extLst>
                    <a:ext uri="{FF2B5EF4-FFF2-40B4-BE49-F238E27FC236}">
                      <a16:creationId xmlns:a16="http://schemas.microsoft.com/office/drawing/2014/main" id="{104CC726-A0AA-4E99-BB8C-B1F929556137}"/>
                    </a:ext>
                  </a:extLst>
                </p:cNvPr>
                <p:cNvSpPr/>
                <p:nvPr/>
              </p:nvSpPr>
              <p:spPr>
                <a:xfrm>
                  <a:off x="5523697" y="2593121"/>
                  <a:ext cx="302778" cy="320319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fontAlgn="ctr"/>
                  <a:r>
                    <a:rPr lang="en-US" sz="2000" dirty="0">
                      <a:solidFill>
                        <a:srgbClr val="000000"/>
                      </a:solidFill>
                    </a:rPr>
                    <a:t>e</a:t>
                  </a:r>
                </a:p>
              </p:txBody>
            </p:sp>
            <p:sp>
              <p:nvSpPr>
                <p:cNvPr id="59" name="직사각형 58">
                  <a:extLst>
                    <a:ext uri="{FF2B5EF4-FFF2-40B4-BE49-F238E27FC236}">
                      <a16:creationId xmlns:a16="http://schemas.microsoft.com/office/drawing/2014/main" id="{030DB7C0-96BC-4270-9B9E-8184C7FBAC58}"/>
                    </a:ext>
                  </a:extLst>
                </p:cNvPr>
                <p:cNvSpPr/>
                <p:nvPr/>
              </p:nvSpPr>
              <p:spPr>
                <a:xfrm>
                  <a:off x="5826475" y="2593121"/>
                  <a:ext cx="302778" cy="320319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fontAlgn="ctr"/>
                  <a:r>
                    <a:rPr lang="en-US" sz="2000" dirty="0">
                      <a:solidFill>
                        <a:srgbClr val="000000"/>
                      </a:solidFill>
                    </a:rPr>
                    <a:t>e</a:t>
                  </a:r>
                </a:p>
              </p:txBody>
            </p:sp>
            <p:sp>
              <p:nvSpPr>
                <p:cNvPr id="23" name="직사각형 22">
                  <a:extLst>
                    <a:ext uri="{FF2B5EF4-FFF2-40B4-BE49-F238E27FC236}">
                      <a16:creationId xmlns:a16="http://schemas.microsoft.com/office/drawing/2014/main" id="{D778F35C-733F-411E-907A-CA94546C11C9}"/>
                    </a:ext>
                  </a:extLst>
                </p:cNvPr>
                <p:cNvSpPr/>
                <p:nvPr/>
              </p:nvSpPr>
              <p:spPr>
                <a:xfrm>
                  <a:off x="2514108" y="2593121"/>
                  <a:ext cx="1422875" cy="32031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fontAlgn="ctr"/>
                  <a:r>
                    <a:rPr lang="en-US" sz="2000" dirty="0">
                      <a:solidFill>
                        <a:srgbClr val="000000"/>
                      </a:solidFill>
                    </a:rPr>
                    <a:t>GPU</a:t>
                  </a:r>
                </a:p>
              </p:txBody>
            </p:sp>
            <p:sp>
              <p:nvSpPr>
                <p:cNvPr id="24" name="직사각형 23">
                  <a:extLst>
                    <a:ext uri="{FF2B5EF4-FFF2-40B4-BE49-F238E27FC236}">
                      <a16:creationId xmlns:a16="http://schemas.microsoft.com/office/drawing/2014/main" id="{B23743E6-E7E1-4928-B0E0-FBDEDEAAFDEE}"/>
                    </a:ext>
                  </a:extLst>
                </p:cNvPr>
                <p:cNvSpPr/>
                <p:nvPr/>
              </p:nvSpPr>
              <p:spPr>
                <a:xfrm>
                  <a:off x="2514108" y="2913440"/>
                  <a:ext cx="1422875" cy="32031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fontAlgn="ctr"/>
                  <a:r>
                    <a:rPr lang="en-US" sz="2000" dirty="0">
                      <a:solidFill>
                        <a:srgbClr val="000000"/>
                      </a:solidFill>
                    </a:rPr>
                    <a:t>PCIe</a:t>
                  </a:r>
                </a:p>
              </p:txBody>
            </p:sp>
            <p:sp>
              <p:nvSpPr>
                <p:cNvPr id="25" name="직사각형 24">
                  <a:extLst>
                    <a:ext uri="{FF2B5EF4-FFF2-40B4-BE49-F238E27FC236}">
                      <a16:creationId xmlns:a16="http://schemas.microsoft.com/office/drawing/2014/main" id="{DF634A3A-5195-450C-A069-1471B0E20399}"/>
                    </a:ext>
                  </a:extLst>
                </p:cNvPr>
                <p:cNvSpPr/>
                <p:nvPr/>
              </p:nvSpPr>
              <p:spPr>
                <a:xfrm>
                  <a:off x="2514108" y="3233758"/>
                  <a:ext cx="1422875" cy="32031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fontAlgn="ctr"/>
                  <a:r>
                    <a:rPr lang="en-US" sz="2000" dirty="0">
                      <a:solidFill>
                        <a:schemeClr val="bg1">
                          <a:lumMod val="65000"/>
                        </a:schemeClr>
                      </a:solidFill>
                    </a:rPr>
                    <a:t>Mem. Dev.</a:t>
                  </a:r>
                </a:p>
              </p:txBody>
            </p:sp>
          </p:grpSp>
          <p:sp>
            <p:nvSpPr>
              <p:cNvPr id="73" name="직사각형 72">
                <a:extLst>
                  <a:ext uri="{FF2B5EF4-FFF2-40B4-BE49-F238E27FC236}">
                    <a16:creationId xmlns:a16="http://schemas.microsoft.com/office/drawing/2014/main" id="{5253A260-05E3-443F-B656-6A8EDF8DE958}"/>
                  </a:ext>
                </a:extLst>
              </p:cNvPr>
              <p:cNvSpPr/>
              <p:nvPr/>
            </p:nvSpPr>
            <p:spPr>
              <a:xfrm>
                <a:off x="2012400" y="1425656"/>
                <a:ext cx="1802930" cy="35367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/>
                <a:r>
                  <a:rPr lang="en-US" sz="2000" dirty="0">
                    <a:solidFill>
                      <a:srgbClr val="000000"/>
                    </a:solidFill>
                  </a:rPr>
                  <a:t>Streams</a:t>
                </a:r>
              </a:p>
            </p:txBody>
          </p: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C8C8D284-6C82-4E50-9C9A-CB20058513A2}"/>
              </a:ext>
            </a:extLst>
          </p:cNvPr>
          <p:cNvGrpSpPr/>
          <p:nvPr/>
        </p:nvGrpSpPr>
        <p:grpSpPr>
          <a:xfrm>
            <a:off x="5603957" y="3703609"/>
            <a:ext cx="3655085" cy="158598"/>
            <a:chOff x="5603957" y="3703609"/>
            <a:chExt cx="3655085" cy="158598"/>
          </a:xfrm>
        </p:grpSpPr>
        <p:cxnSp>
          <p:nvCxnSpPr>
            <p:cNvPr id="44" name="연결선: 구부러짐 43">
              <a:extLst>
                <a:ext uri="{FF2B5EF4-FFF2-40B4-BE49-F238E27FC236}">
                  <a16:creationId xmlns:a16="http://schemas.microsoft.com/office/drawing/2014/main" id="{4F202C5B-F2F9-48BF-BC09-5A306AAAA62C}"/>
                </a:ext>
              </a:extLst>
            </p:cNvPr>
            <p:cNvCxnSpPr>
              <a:cxnSpLocks/>
              <a:stCxn id="39" idx="3"/>
              <a:endCxn id="49" idx="2"/>
            </p:cNvCxnSpPr>
            <p:nvPr/>
          </p:nvCxnSpPr>
          <p:spPr>
            <a:xfrm flipV="1">
              <a:off x="5603957" y="3703609"/>
              <a:ext cx="147584" cy="158597"/>
            </a:xfrm>
            <a:prstGeom prst="curvedConnector2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연결선: 구부러짐 44">
              <a:extLst>
                <a:ext uri="{FF2B5EF4-FFF2-40B4-BE49-F238E27FC236}">
                  <a16:creationId xmlns:a16="http://schemas.microsoft.com/office/drawing/2014/main" id="{CA7E298B-99E4-4B82-90CF-90F5DED4B692}"/>
                </a:ext>
              </a:extLst>
            </p:cNvPr>
            <p:cNvCxnSpPr>
              <a:cxnSpLocks/>
              <a:stCxn id="40" idx="3"/>
              <a:endCxn id="50" idx="2"/>
            </p:cNvCxnSpPr>
            <p:nvPr/>
          </p:nvCxnSpPr>
          <p:spPr>
            <a:xfrm flipV="1">
              <a:off x="6481790" y="3703613"/>
              <a:ext cx="146623" cy="158593"/>
            </a:xfrm>
            <a:prstGeom prst="curvedConnector2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연결선: 구부러짐 45">
              <a:extLst>
                <a:ext uri="{FF2B5EF4-FFF2-40B4-BE49-F238E27FC236}">
                  <a16:creationId xmlns:a16="http://schemas.microsoft.com/office/drawing/2014/main" id="{50110B18-05B5-4DCD-A524-EE8CC8752A8D}"/>
                </a:ext>
              </a:extLst>
            </p:cNvPr>
            <p:cNvCxnSpPr>
              <a:cxnSpLocks/>
              <a:stCxn id="41" idx="3"/>
              <a:endCxn id="51" idx="2"/>
            </p:cNvCxnSpPr>
            <p:nvPr/>
          </p:nvCxnSpPr>
          <p:spPr>
            <a:xfrm flipV="1">
              <a:off x="7357747" y="3703613"/>
              <a:ext cx="147544" cy="158594"/>
            </a:xfrm>
            <a:prstGeom prst="curvedConnector2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연결선: 구부러짐 46">
              <a:extLst>
                <a:ext uri="{FF2B5EF4-FFF2-40B4-BE49-F238E27FC236}">
                  <a16:creationId xmlns:a16="http://schemas.microsoft.com/office/drawing/2014/main" id="{ED928624-CAD5-4CF4-9987-31A4C59EC944}"/>
                </a:ext>
              </a:extLst>
            </p:cNvPr>
            <p:cNvCxnSpPr>
              <a:cxnSpLocks/>
              <a:stCxn id="42" idx="3"/>
              <a:endCxn id="52" idx="2"/>
            </p:cNvCxnSpPr>
            <p:nvPr/>
          </p:nvCxnSpPr>
          <p:spPr>
            <a:xfrm flipV="1">
              <a:off x="8232142" y="3703613"/>
              <a:ext cx="150023" cy="158594"/>
            </a:xfrm>
            <a:prstGeom prst="curvedConnector2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연결선: 구부러짐 47">
              <a:extLst>
                <a:ext uri="{FF2B5EF4-FFF2-40B4-BE49-F238E27FC236}">
                  <a16:creationId xmlns:a16="http://schemas.microsoft.com/office/drawing/2014/main" id="{C2716F92-825C-4C08-B8CF-0ADB4C31429A}"/>
                </a:ext>
              </a:extLst>
            </p:cNvPr>
            <p:cNvCxnSpPr>
              <a:cxnSpLocks/>
              <a:stCxn id="43" idx="3"/>
              <a:endCxn id="53" idx="2"/>
            </p:cNvCxnSpPr>
            <p:nvPr/>
          </p:nvCxnSpPr>
          <p:spPr>
            <a:xfrm flipV="1">
              <a:off x="9109977" y="3703613"/>
              <a:ext cx="149065" cy="158594"/>
            </a:xfrm>
            <a:prstGeom prst="curvedConnector2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  <p:extLst>
      <p:ext uri="{BB962C8B-B14F-4D97-AF65-F5344CB8AC3E}">
        <p14:creationId xmlns:p14="http://schemas.microsoft.com/office/powerpoint/2010/main" val="3554516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9CC408-D7A1-4253-A237-620FC8885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GPU-</a:t>
            </a:r>
            <a:r>
              <a:rPr lang="en-US" dirty="0" err="1"/>
              <a:t>MoNDE</a:t>
            </a:r>
            <a:r>
              <a:rPr lang="en-US" dirty="0"/>
              <a:t> Load-balancing</a:t>
            </a:r>
          </a:p>
        </p:txBody>
      </p:sp>
      <p:sp>
        <p:nvSpPr>
          <p:cNvPr id="22" name="내용 개체 틀 21">
            <a:extLst>
              <a:ext uri="{FF2B5EF4-FFF2-40B4-BE49-F238E27FC236}">
                <a16:creationId xmlns:a16="http://schemas.microsoft.com/office/drawing/2014/main" id="{CE755FB7-79D6-4753-8E55-1BA2211AEC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Exploit expert load imbalance</a:t>
            </a:r>
          </a:p>
        </p:txBody>
      </p:sp>
      <p:graphicFrame>
        <p:nvGraphicFramePr>
          <p:cNvPr id="23" name="차트 22">
            <a:extLst>
              <a:ext uri="{FF2B5EF4-FFF2-40B4-BE49-F238E27FC236}">
                <a16:creationId xmlns:a16="http://schemas.microsoft.com/office/drawing/2014/main" id="{C2EC8D54-A112-498E-AD0D-AB258EF01E3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95351977"/>
              </p:ext>
            </p:extLst>
          </p:nvPr>
        </p:nvGraphicFramePr>
        <p:xfrm>
          <a:off x="189575" y="2701590"/>
          <a:ext cx="6194890" cy="32852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38" name="그룹 37">
            <a:extLst>
              <a:ext uri="{FF2B5EF4-FFF2-40B4-BE49-F238E27FC236}">
                <a16:creationId xmlns:a16="http://schemas.microsoft.com/office/drawing/2014/main" id="{754DF658-AFA9-45D2-B6B2-151A51A3914A}"/>
              </a:ext>
            </a:extLst>
          </p:cNvPr>
          <p:cNvGrpSpPr/>
          <p:nvPr/>
        </p:nvGrpSpPr>
        <p:grpSpPr>
          <a:xfrm>
            <a:off x="716280" y="2175922"/>
            <a:ext cx="5435423" cy="558506"/>
            <a:chOff x="716280" y="2175922"/>
            <a:chExt cx="5435423" cy="558506"/>
          </a:xfrm>
        </p:grpSpPr>
        <p:sp>
          <p:nvSpPr>
            <p:cNvPr id="26" name="왼쪽 중괄호 25">
              <a:extLst>
                <a:ext uri="{FF2B5EF4-FFF2-40B4-BE49-F238E27FC236}">
                  <a16:creationId xmlns:a16="http://schemas.microsoft.com/office/drawing/2014/main" id="{073B2CFB-AEC2-4E81-AB17-A5E48448B768}"/>
                </a:ext>
              </a:extLst>
            </p:cNvPr>
            <p:cNvSpPr/>
            <p:nvPr/>
          </p:nvSpPr>
          <p:spPr>
            <a:xfrm rot="5400000">
              <a:off x="5109695" y="1692420"/>
              <a:ext cx="163830" cy="1920186"/>
            </a:xfrm>
            <a:prstGeom prst="leftBrac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사각형: 둥근 모서리 82">
              <a:extLst>
                <a:ext uri="{FF2B5EF4-FFF2-40B4-BE49-F238E27FC236}">
                  <a16:creationId xmlns:a16="http://schemas.microsoft.com/office/drawing/2014/main" id="{DE73C721-FE4D-4BED-879F-4CF84C054C9A}"/>
                </a:ext>
              </a:extLst>
            </p:cNvPr>
            <p:cNvSpPr/>
            <p:nvPr/>
          </p:nvSpPr>
          <p:spPr>
            <a:xfrm>
              <a:off x="716280" y="2175922"/>
              <a:ext cx="5435420" cy="305440"/>
            </a:xfrm>
            <a:prstGeom prst="roundRect">
              <a:avLst>
                <a:gd name="adj" fmla="val 3000"/>
              </a:avLst>
            </a:prstGeom>
            <a:noFill/>
            <a:ln w="57150"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400" spc="-20" dirty="0">
                  <a:solidFill>
                    <a:srgbClr val="C00000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Top 2% experts process 50% of tokens</a:t>
              </a: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037478E-1A76-4AB8-B632-B891260A7D7B}"/>
              </a:ext>
            </a:extLst>
          </p:cNvPr>
          <p:cNvSpPr/>
          <p:nvPr/>
        </p:nvSpPr>
        <p:spPr>
          <a:xfrm>
            <a:off x="4936654" y="1414799"/>
            <a:ext cx="563609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 </a:t>
            </a:r>
            <a:r>
              <a:rPr lang="ko-KR" altLang="en-US" sz="2800" dirty="0"/>
              <a:t>→</a:t>
            </a:r>
            <a:r>
              <a:rPr lang="en-US" sz="2800" dirty="0"/>
              <a:t> Run </a:t>
            </a:r>
            <a:r>
              <a:rPr lang="en-US" sz="2800" dirty="0">
                <a:solidFill>
                  <a:srgbClr val="C00000"/>
                </a:solidFill>
              </a:rPr>
              <a:t>hot experts </a:t>
            </a:r>
            <a:r>
              <a:rPr lang="en-US" sz="2800" dirty="0"/>
              <a:t>on the </a:t>
            </a:r>
            <a:r>
              <a:rPr lang="en-US" sz="2800" dirty="0">
                <a:solidFill>
                  <a:srgbClr val="C00000"/>
                </a:solidFill>
              </a:rPr>
              <a:t>GPU!</a:t>
            </a:r>
            <a:endParaRPr lang="en-US" sz="2800" dirty="0"/>
          </a:p>
        </p:txBody>
      </p:sp>
      <p:graphicFrame>
        <p:nvGraphicFramePr>
          <p:cNvPr id="33" name="차트 32">
            <a:extLst>
              <a:ext uri="{FF2B5EF4-FFF2-40B4-BE49-F238E27FC236}">
                <a16:creationId xmlns:a16="http://schemas.microsoft.com/office/drawing/2014/main" id="{0F141BB1-3812-4175-97F3-59F050EF3D3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7970234"/>
              </p:ext>
            </p:extLst>
          </p:nvPr>
        </p:nvGraphicFramePr>
        <p:xfrm>
          <a:off x="6828840" y="2734428"/>
          <a:ext cx="5144499" cy="32091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5" name="사각형: 둥근 모서리 82">
            <a:extLst>
              <a:ext uri="{FF2B5EF4-FFF2-40B4-BE49-F238E27FC236}">
                <a16:creationId xmlns:a16="http://schemas.microsoft.com/office/drawing/2014/main" id="{C8B5BF44-C00D-4ABA-8EB9-B205C9C81677}"/>
              </a:ext>
            </a:extLst>
          </p:cNvPr>
          <p:cNvSpPr/>
          <p:nvPr/>
        </p:nvSpPr>
        <p:spPr>
          <a:xfrm>
            <a:off x="6828840" y="2175922"/>
            <a:ext cx="4933168" cy="305440"/>
          </a:xfrm>
          <a:prstGeom prst="roundRect">
            <a:avLst>
              <a:gd name="adj" fmla="val 3000"/>
            </a:avLst>
          </a:prstGeom>
          <a:noFill/>
          <a:ln w="5715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2400" spc="-20" dirty="0">
              <a:solidFill>
                <a:srgbClr val="C00000"/>
              </a:solidFill>
              <a:latin typeface="Franklin Gothic Book" panose="020B0503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D6431349-A67A-45F2-85F1-7202E75063C1}"/>
              </a:ext>
            </a:extLst>
          </p:cNvPr>
          <p:cNvGrpSpPr/>
          <p:nvPr/>
        </p:nvGrpSpPr>
        <p:grpSpPr>
          <a:xfrm>
            <a:off x="7757160" y="2175922"/>
            <a:ext cx="4004847" cy="1824578"/>
            <a:chOff x="7757160" y="2175922"/>
            <a:chExt cx="4004847" cy="1824578"/>
          </a:xfrm>
        </p:grpSpPr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AA551FE5-5912-48EB-8FCC-A28E0B4CC064}"/>
                </a:ext>
              </a:extLst>
            </p:cNvPr>
            <p:cNvSpPr/>
            <p:nvPr/>
          </p:nvSpPr>
          <p:spPr>
            <a:xfrm>
              <a:off x="9931227" y="2914650"/>
              <a:ext cx="1681653" cy="1085850"/>
            </a:xfrm>
            <a:prstGeom prst="roundRect">
              <a:avLst>
                <a:gd name="adj" fmla="val 4737"/>
              </a:avLst>
            </a:prstGeom>
            <a:noFill/>
            <a:ln w="38100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사각형: 둥근 모서리 82">
              <a:extLst>
                <a:ext uri="{FF2B5EF4-FFF2-40B4-BE49-F238E27FC236}">
                  <a16:creationId xmlns:a16="http://schemas.microsoft.com/office/drawing/2014/main" id="{1847DCC4-64CF-436A-AD56-D39992BB535B}"/>
                </a:ext>
              </a:extLst>
            </p:cNvPr>
            <p:cNvSpPr/>
            <p:nvPr/>
          </p:nvSpPr>
          <p:spPr>
            <a:xfrm>
              <a:off x="7757160" y="2175922"/>
              <a:ext cx="4004847" cy="305440"/>
            </a:xfrm>
            <a:prstGeom prst="roundRect">
              <a:avLst>
                <a:gd name="adj" fmla="val 3000"/>
              </a:avLst>
            </a:prstGeom>
            <a:noFill/>
            <a:ln w="57150"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400" spc="-20" dirty="0">
                  <a:solidFill>
                    <a:srgbClr val="C00000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Hot experts utilize GPU better</a:t>
              </a:r>
            </a:p>
          </p:txBody>
        </p:sp>
      </p:grp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7C251AF0-155A-8CEF-64C8-D15770141BF1}"/>
              </a:ext>
            </a:extLst>
          </p:cNvPr>
          <p:cNvSpPr/>
          <p:nvPr/>
        </p:nvSpPr>
        <p:spPr>
          <a:xfrm>
            <a:off x="8194875" y="3719020"/>
            <a:ext cx="1869003" cy="1253030"/>
          </a:xfrm>
          <a:prstGeom prst="roundRect">
            <a:avLst>
              <a:gd name="adj" fmla="val 3145"/>
            </a:avLst>
          </a:prstGeom>
          <a:noFill/>
          <a:ln w="38100">
            <a:solidFill>
              <a:srgbClr val="4472C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사각형: 둥근 모서리 82">
            <a:extLst>
              <a:ext uri="{FF2B5EF4-FFF2-40B4-BE49-F238E27FC236}">
                <a16:creationId xmlns:a16="http://schemas.microsoft.com/office/drawing/2014/main" id="{7F2F856B-4745-4D53-A06F-06FBC972B017}"/>
              </a:ext>
            </a:extLst>
          </p:cNvPr>
          <p:cNvSpPr/>
          <p:nvPr/>
        </p:nvSpPr>
        <p:spPr>
          <a:xfrm>
            <a:off x="7757160" y="1915497"/>
            <a:ext cx="3855720" cy="828690"/>
          </a:xfrm>
          <a:prstGeom prst="roundRect">
            <a:avLst>
              <a:gd name="adj" fmla="val 3000"/>
            </a:avLst>
          </a:prstGeom>
          <a:noFill/>
          <a:ln w="5715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400" spc="-20" dirty="0">
                <a:solidFill>
                  <a:srgbClr val="4472C4"/>
                </a:solidFill>
                <a:latin typeface="Franklin Gothic Book" panose="020B0503020102020204" pitchFamily="34" charset="0"/>
                <a:cs typeface="Arial" panose="020B0604020202020204" pitchFamily="34" charset="0"/>
              </a:rPr>
              <a:t>Remaining experts run</a:t>
            </a:r>
          </a:p>
          <a:p>
            <a:pPr algn="ctr"/>
            <a:r>
              <a:rPr lang="en-US" sz="2400" spc="-20" dirty="0">
                <a:solidFill>
                  <a:srgbClr val="4472C4"/>
                </a:solidFill>
                <a:latin typeface="Franklin Gothic Book" panose="020B0503020102020204" pitchFamily="34" charset="0"/>
                <a:cs typeface="Arial" panose="020B0604020202020204" pitchFamily="34" charset="0"/>
              </a:rPr>
              <a:t>comparably on </a:t>
            </a:r>
            <a:r>
              <a:rPr lang="en-US" sz="2400" spc="-20" dirty="0" err="1">
                <a:solidFill>
                  <a:srgbClr val="4472C4"/>
                </a:solidFill>
                <a:latin typeface="Franklin Gothic Book" panose="020B0503020102020204" pitchFamily="34" charset="0"/>
                <a:cs typeface="Arial" panose="020B0604020202020204" pitchFamily="34" charset="0"/>
              </a:rPr>
              <a:t>MoNDE</a:t>
            </a:r>
            <a:r>
              <a:rPr lang="en-US" sz="2400" spc="-20" dirty="0">
                <a:solidFill>
                  <a:srgbClr val="4472C4"/>
                </a:solidFill>
                <a:latin typeface="Franklin Gothic Book" panose="020B0503020102020204" pitchFamily="34" charset="0"/>
                <a:cs typeface="Arial" panose="020B0604020202020204" pitchFamily="34" charset="0"/>
              </a:rPr>
              <a:t> NDP</a:t>
            </a: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237564D8-C816-48FE-AF32-361817B968A6}"/>
              </a:ext>
            </a:extLst>
          </p:cNvPr>
          <p:cNvSpPr/>
          <p:nvPr/>
        </p:nvSpPr>
        <p:spPr>
          <a:xfrm>
            <a:off x="255103" y="1938019"/>
            <a:ext cx="11681791" cy="4175693"/>
          </a:xfrm>
          <a:prstGeom prst="roundRect">
            <a:avLst>
              <a:gd name="adj" fmla="val 2453"/>
            </a:avLst>
          </a:prstGeom>
          <a:solidFill>
            <a:srgbClr val="DAE3F3">
              <a:alpha val="90000"/>
            </a:srgb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  <a:cs typeface="Arial" panose="020B0604020202020204" pitchFamily="34" charset="0"/>
              </a:rPr>
              <a:t>How many hot experts should be run</a:t>
            </a:r>
          </a:p>
          <a:p>
            <a:pPr algn="ctr"/>
            <a:r>
              <a:rPr lang="en-US" sz="4000" dirty="0">
                <a:solidFill>
                  <a:schemeClr val="tx1"/>
                </a:solidFill>
                <a:cs typeface="Arial" panose="020B0604020202020204" pitchFamily="34" charset="0"/>
              </a:rPr>
              <a:t>on the GPU?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40646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3" grpId="0">
        <p:bldAsOne/>
      </p:bldGraphic>
      <p:bldP spid="10" grpId="0"/>
      <p:bldGraphic spid="33" grpId="0">
        <p:bldAsOne/>
      </p:bldGraphic>
      <p:bldP spid="21" grpId="0" animBg="1"/>
      <p:bldP spid="17" grpId="0"/>
      <p:bldP spid="3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내용 개체 틀 21">
            <a:extLst>
              <a:ext uri="{FF2B5EF4-FFF2-40B4-BE49-F238E27FC236}">
                <a16:creationId xmlns:a16="http://schemas.microsoft.com/office/drawing/2014/main" id="{CE755FB7-79D6-4753-8E55-1BA2211AEC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661" y="1458072"/>
            <a:ext cx="11718235" cy="4485528"/>
          </a:xfrm>
        </p:spPr>
        <p:txBody>
          <a:bodyPr/>
          <a:lstStyle/>
          <a:p>
            <a:r>
              <a:rPr lang="en-US" dirty="0"/>
              <a:t>Overlap GPU and </a:t>
            </a:r>
            <a:r>
              <a:rPr lang="en-US" dirty="0" err="1"/>
              <a:t>MoNDE</a:t>
            </a:r>
            <a:r>
              <a:rPr lang="en-US" dirty="0"/>
              <a:t> pipelines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89CC408-D7A1-4253-A237-620FC8885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GPU-</a:t>
            </a:r>
            <a:r>
              <a:rPr lang="en-US" dirty="0" err="1"/>
              <a:t>MoNDE</a:t>
            </a:r>
            <a:r>
              <a:rPr lang="en-US" dirty="0"/>
              <a:t> Load-balancing</a:t>
            </a:r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B596A62F-F0EF-4E50-B07A-5DAB41B0DF5F}"/>
              </a:ext>
            </a:extLst>
          </p:cNvPr>
          <p:cNvGrpSpPr/>
          <p:nvPr/>
        </p:nvGrpSpPr>
        <p:grpSpPr>
          <a:xfrm>
            <a:off x="296906" y="4002245"/>
            <a:ext cx="11598188" cy="2107086"/>
            <a:chOff x="296906" y="4002245"/>
            <a:chExt cx="11598188" cy="2107086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43EAF71E-8572-4939-9925-DD7CEE805591}"/>
                </a:ext>
              </a:extLst>
            </p:cNvPr>
            <p:cNvGrpSpPr/>
            <p:nvPr/>
          </p:nvGrpSpPr>
          <p:grpSpPr>
            <a:xfrm>
              <a:off x="4861536" y="4002245"/>
              <a:ext cx="7033558" cy="2107086"/>
              <a:chOff x="4861536" y="4002245"/>
              <a:chExt cx="7033558" cy="2107086"/>
            </a:xfrm>
          </p:grpSpPr>
          <p:sp>
            <p:nvSpPr>
              <p:cNvPr id="67" name="사각형: 둥근 모서리 66">
                <a:extLst>
                  <a:ext uri="{FF2B5EF4-FFF2-40B4-BE49-F238E27FC236}">
                    <a16:creationId xmlns:a16="http://schemas.microsoft.com/office/drawing/2014/main" id="{57DAE54B-5C26-4778-91C8-7D02C53017E8}"/>
                  </a:ext>
                </a:extLst>
              </p:cNvPr>
              <p:cNvSpPr/>
              <p:nvPr/>
            </p:nvSpPr>
            <p:spPr>
              <a:xfrm>
                <a:off x="6622975" y="5789829"/>
                <a:ext cx="3510679" cy="319502"/>
              </a:xfrm>
              <a:prstGeom prst="roundRect">
                <a:avLst>
                  <a:gd name="adj" fmla="val 765"/>
                </a:avLst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>
                    <a:solidFill>
                      <a:schemeClr val="tx1"/>
                    </a:solidFill>
                    <a:cs typeface="Arial" panose="020B0604020202020204" pitchFamily="34" charset="0"/>
                  </a:rPr>
                  <a:t>MoNDE</a:t>
                </a:r>
                <a:r>
                  <a:rPr lang="en-US" sz="240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 Device</a:t>
                </a:r>
                <a:endParaRPr lang="en-US" sz="2400" baseline="-2500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66" name="사각형: 둥근 모서리 65">
                <a:extLst>
                  <a:ext uri="{FF2B5EF4-FFF2-40B4-BE49-F238E27FC236}">
                    <a16:creationId xmlns:a16="http://schemas.microsoft.com/office/drawing/2014/main" id="{A7EB5B2A-657F-436D-A1BE-934633228BE3}"/>
                  </a:ext>
                </a:extLst>
              </p:cNvPr>
              <p:cNvSpPr/>
              <p:nvPr/>
            </p:nvSpPr>
            <p:spPr>
              <a:xfrm>
                <a:off x="4861536" y="4002245"/>
                <a:ext cx="7033558" cy="1666659"/>
              </a:xfrm>
              <a:prstGeom prst="roundRect">
                <a:avLst>
                  <a:gd name="adj" fmla="val 1000"/>
                </a:avLst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12FC3532-5A94-4DBB-8307-AC69827AD921}"/>
                  </a:ext>
                </a:extLst>
              </p:cNvPr>
              <p:cNvSpPr/>
              <p:nvPr/>
            </p:nvSpPr>
            <p:spPr>
              <a:xfrm>
                <a:off x="5005925" y="4137421"/>
                <a:ext cx="2174253" cy="1403108"/>
              </a:xfrm>
              <a:prstGeom prst="roundRect">
                <a:avLst>
                  <a:gd name="adj" fmla="val 445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aseline="-2500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21F76D88-23FE-4A49-81C7-EFBE7925D13E}"/>
                  </a:ext>
                </a:extLst>
              </p:cNvPr>
              <p:cNvSpPr/>
              <p:nvPr/>
            </p:nvSpPr>
            <p:spPr>
              <a:xfrm>
                <a:off x="5329332" y="4624647"/>
                <a:ext cx="1756098" cy="534870"/>
              </a:xfrm>
              <a:prstGeom prst="roundRect">
                <a:avLst>
                  <a:gd name="adj" fmla="val 1881"/>
                </a:avLst>
              </a:prstGeom>
              <a:solidFill>
                <a:srgbClr val="B9CAE9"/>
              </a:solidFill>
              <a:ln w="12700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1F9E153E-D60F-4B7D-915F-FFAB25EE543B}"/>
                  </a:ext>
                </a:extLst>
              </p:cNvPr>
              <p:cNvSpPr/>
              <p:nvPr/>
            </p:nvSpPr>
            <p:spPr>
              <a:xfrm>
                <a:off x="5219765" y="4723653"/>
                <a:ext cx="1756098" cy="534870"/>
              </a:xfrm>
              <a:prstGeom prst="roundRect">
                <a:avLst>
                  <a:gd name="adj" fmla="val 1881"/>
                </a:avLst>
              </a:prstGeom>
              <a:solidFill>
                <a:srgbClr val="B9CAE9"/>
              </a:solidFill>
              <a:ln w="12700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70063810-CD1B-45CA-B249-74C1F75AA14F}"/>
                  </a:ext>
                </a:extLst>
              </p:cNvPr>
              <p:cNvSpPr/>
              <p:nvPr/>
            </p:nvSpPr>
            <p:spPr>
              <a:xfrm>
                <a:off x="5110198" y="4822662"/>
                <a:ext cx="1756098" cy="534870"/>
              </a:xfrm>
              <a:prstGeom prst="roundRect">
                <a:avLst>
                  <a:gd name="adj" fmla="val 1881"/>
                </a:avLst>
              </a:prstGeom>
              <a:solidFill>
                <a:srgbClr val="B9CAE9"/>
              </a:solidFill>
              <a:ln w="12700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Expert FFN</a:t>
                </a:r>
              </a:p>
            </p:txBody>
          </p:sp>
          <p:sp>
            <p:nvSpPr>
              <p:cNvPr id="31" name="사각형: 둥근 모서리 30">
                <a:extLst>
                  <a:ext uri="{FF2B5EF4-FFF2-40B4-BE49-F238E27FC236}">
                    <a16:creationId xmlns:a16="http://schemas.microsoft.com/office/drawing/2014/main" id="{0F3A5FEC-750F-4740-96C7-50E11286150B}"/>
                  </a:ext>
                </a:extLst>
              </p:cNvPr>
              <p:cNvSpPr/>
              <p:nvPr/>
            </p:nvSpPr>
            <p:spPr>
              <a:xfrm>
                <a:off x="5002592" y="4169810"/>
                <a:ext cx="2174250" cy="456812"/>
              </a:xfrm>
              <a:prstGeom prst="roundRect">
                <a:avLst>
                  <a:gd name="adj" fmla="val 765"/>
                </a:avLst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>
                    <a:solidFill>
                      <a:schemeClr val="tx1"/>
                    </a:solidFill>
                    <a:cs typeface="Arial" panose="020B0604020202020204" pitchFamily="34" charset="0"/>
                  </a:rPr>
                  <a:t>MoNDE</a:t>
                </a:r>
                <a:r>
                  <a:rPr lang="en-US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 Memory</a:t>
                </a:r>
                <a:endParaRPr lang="en-US" baseline="-2500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93C9EDB9-01D8-4FC4-9EE2-A29285970121}"/>
                  </a:ext>
                </a:extLst>
              </p:cNvPr>
              <p:cNvSpPr/>
              <p:nvPr/>
            </p:nvSpPr>
            <p:spPr>
              <a:xfrm>
                <a:off x="9551321" y="4137421"/>
                <a:ext cx="2174253" cy="1403108"/>
              </a:xfrm>
              <a:prstGeom prst="roundRect">
                <a:avLst>
                  <a:gd name="adj" fmla="val 445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aseline="-2500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55" name="사각형: 둥근 모서리 54">
                <a:extLst>
                  <a:ext uri="{FF2B5EF4-FFF2-40B4-BE49-F238E27FC236}">
                    <a16:creationId xmlns:a16="http://schemas.microsoft.com/office/drawing/2014/main" id="{3C1DAAE3-0D04-494C-8922-BCDEE87B8685}"/>
                  </a:ext>
                </a:extLst>
              </p:cNvPr>
              <p:cNvSpPr/>
              <p:nvPr/>
            </p:nvSpPr>
            <p:spPr>
              <a:xfrm>
                <a:off x="9760397" y="4822662"/>
                <a:ext cx="1756098" cy="534870"/>
              </a:xfrm>
              <a:prstGeom prst="roundRect">
                <a:avLst>
                  <a:gd name="adj" fmla="val 1881"/>
                </a:avLst>
              </a:prstGeom>
              <a:solidFill>
                <a:srgbClr val="B9CAE9"/>
              </a:solidFill>
              <a:ln w="12700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Expert FFN</a:t>
                </a:r>
              </a:p>
            </p:txBody>
          </p:sp>
          <p:sp>
            <p:nvSpPr>
              <p:cNvPr id="56" name="사각형: 둥근 모서리 55">
                <a:extLst>
                  <a:ext uri="{FF2B5EF4-FFF2-40B4-BE49-F238E27FC236}">
                    <a16:creationId xmlns:a16="http://schemas.microsoft.com/office/drawing/2014/main" id="{29BB248A-2B09-4E09-9F70-2ECF7B5059F2}"/>
                  </a:ext>
                </a:extLst>
              </p:cNvPr>
              <p:cNvSpPr/>
              <p:nvPr/>
            </p:nvSpPr>
            <p:spPr>
              <a:xfrm>
                <a:off x="9547987" y="4266841"/>
                <a:ext cx="2174250" cy="456812"/>
              </a:xfrm>
              <a:prstGeom prst="roundRect">
                <a:avLst>
                  <a:gd name="adj" fmla="val 765"/>
                </a:avLst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>
                    <a:solidFill>
                      <a:schemeClr val="tx1"/>
                    </a:solidFill>
                    <a:cs typeface="Arial" panose="020B0604020202020204" pitchFamily="34" charset="0"/>
                  </a:rPr>
                  <a:t>MoNDE</a:t>
                </a:r>
                <a:r>
                  <a:rPr lang="en-US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 NDP</a:t>
                </a:r>
              </a:p>
            </p:txBody>
          </p: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63BDBB5B-FD7E-45F2-8C79-BA71F0A5FF0C}"/>
                </a:ext>
              </a:extLst>
            </p:cNvPr>
            <p:cNvGrpSpPr/>
            <p:nvPr/>
          </p:nvGrpSpPr>
          <p:grpSpPr>
            <a:xfrm>
              <a:off x="296906" y="4002245"/>
              <a:ext cx="2468931" cy="2107086"/>
              <a:chOff x="296906" y="4002245"/>
              <a:chExt cx="2468931" cy="2107086"/>
            </a:xfrm>
          </p:grpSpPr>
          <p:sp>
            <p:nvSpPr>
              <p:cNvPr id="68" name="사각형: 둥근 모서리 67">
                <a:extLst>
                  <a:ext uri="{FF2B5EF4-FFF2-40B4-BE49-F238E27FC236}">
                    <a16:creationId xmlns:a16="http://schemas.microsoft.com/office/drawing/2014/main" id="{876DCFAD-1411-48CE-A811-671ED43237A0}"/>
                  </a:ext>
                </a:extLst>
              </p:cNvPr>
              <p:cNvSpPr/>
              <p:nvPr/>
            </p:nvSpPr>
            <p:spPr>
              <a:xfrm>
                <a:off x="439018" y="5789829"/>
                <a:ext cx="2174250" cy="319502"/>
              </a:xfrm>
              <a:prstGeom prst="roundRect">
                <a:avLst>
                  <a:gd name="adj" fmla="val 765"/>
                </a:avLst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GPU</a:t>
                </a:r>
                <a:endParaRPr lang="en-US" sz="2400" baseline="-2500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71" name="사각형: 둥근 모서리 70">
                <a:extLst>
                  <a:ext uri="{FF2B5EF4-FFF2-40B4-BE49-F238E27FC236}">
                    <a16:creationId xmlns:a16="http://schemas.microsoft.com/office/drawing/2014/main" id="{C9CBA26B-CE85-4F4C-9987-8D4EE0C0EC29}"/>
                  </a:ext>
                </a:extLst>
              </p:cNvPr>
              <p:cNvSpPr/>
              <p:nvPr/>
            </p:nvSpPr>
            <p:spPr>
              <a:xfrm>
                <a:off x="296906" y="4002245"/>
                <a:ext cx="2468931" cy="1666659"/>
              </a:xfrm>
              <a:prstGeom prst="roundRect">
                <a:avLst>
                  <a:gd name="adj" fmla="val 1000"/>
                </a:avLst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23" name="사각형: 둥근 모서리 22">
                <a:extLst>
                  <a:ext uri="{FF2B5EF4-FFF2-40B4-BE49-F238E27FC236}">
                    <a16:creationId xmlns:a16="http://schemas.microsoft.com/office/drawing/2014/main" id="{FCBA9B3D-290A-48E4-BDAE-5B5A44854C1C}"/>
                  </a:ext>
                </a:extLst>
              </p:cNvPr>
              <p:cNvSpPr/>
              <p:nvPr/>
            </p:nvSpPr>
            <p:spPr>
              <a:xfrm>
                <a:off x="449475" y="4137421"/>
                <a:ext cx="2174250" cy="1403108"/>
              </a:xfrm>
              <a:prstGeom prst="roundRect">
                <a:avLst>
                  <a:gd name="adj" fmla="val 765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aseline="-2500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25" name="사각형: 둥근 모서리 24">
                <a:extLst>
                  <a:ext uri="{FF2B5EF4-FFF2-40B4-BE49-F238E27FC236}">
                    <a16:creationId xmlns:a16="http://schemas.microsoft.com/office/drawing/2014/main" id="{FFFAACF7-90CE-40FA-88DE-2F5D56EE8CC8}"/>
                  </a:ext>
                </a:extLst>
              </p:cNvPr>
              <p:cNvSpPr/>
              <p:nvPr/>
            </p:nvSpPr>
            <p:spPr>
              <a:xfrm>
                <a:off x="772882" y="4628480"/>
                <a:ext cx="1756097" cy="534870"/>
              </a:xfrm>
              <a:prstGeom prst="roundRect">
                <a:avLst>
                  <a:gd name="adj" fmla="val 1881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26" name="사각형: 둥근 모서리 25">
                <a:extLst>
                  <a:ext uri="{FF2B5EF4-FFF2-40B4-BE49-F238E27FC236}">
                    <a16:creationId xmlns:a16="http://schemas.microsoft.com/office/drawing/2014/main" id="{DF12EE99-BCEE-4142-93FD-6F385A11AEDB}"/>
                  </a:ext>
                </a:extLst>
              </p:cNvPr>
              <p:cNvSpPr/>
              <p:nvPr/>
            </p:nvSpPr>
            <p:spPr>
              <a:xfrm>
                <a:off x="663313" y="4724291"/>
                <a:ext cx="1756097" cy="534870"/>
              </a:xfrm>
              <a:prstGeom prst="roundRect">
                <a:avLst>
                  <a:gd name="adj" fmla="val 1881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27" name="사각형: 둥근 모서리 26">
                <a:extLst>
                  <a:ext uri="{FF2B5EF4-FFF2-40B4-BE49-F238E27FC236}">
                    <a16:creationId xmlns:a16="http://schemas.microsoft.com/office/drawing/2014/main" id="{4A86D0F1-DBDE-4902-9451-FCFA03410329}"/>
                  </a:ext>
                </a:extLst>
              </p:cNvPr>
              <p:cNvSpPr/>
              <p:nvPr/>
            </p:nvSpPr>
            <p:spPr>
              <a:xfrm>
                <a:off x="553746" y="4820100"/>
                <a:ext cx="1756097" cy="534870"/>
              </a:xfrm>
              <a:prstGeom prst="roundRect">
                <a:avLst>
                  <a:gd name="adj" fmla="val 1881"/>
                </a:avLst>
              </a:prstGeom>
              <a:solidFill>
                <a:srgbClr val="B9CAE9"/>
              </a:solidFill>
              <a:ln w="12700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Expert FFN</a:t>
                </a:r>
              </a:p>
            </p:txBody>
          </p:sp>
          <p:sp>
            <p:nvSpPr>
              <p:cNvPr id="30" name="사각형: 둥근 모서리 29">
                <a:extLst>
                  <a:ext uri="{FF2B5EF4-FFF2-40B4-BE49-F238E27FC236}">
                    <a16:creationId xmlns:a16="http://schemas.microsoft.com/office/drawing/2014/main" id="{E5CB0822-A894-4945-BA49-EAF845F89AF2}"/>
                  </a:ext>
                </a:extLst>
              </p:cNvPr>
              <p:cNvSpPr/>
              <p:nvPr/>
            </p:nvSpPr>
            <p:spPr>
              <a:xfrm>
                <a:off x="439019" y="4169810"/>
                <a:ext cx="2174250" cy="456812"/>
              </a:xfrm>
              <a:prstGeom prst="roundRect">
                <a:avLst>
                  <a:gd name="adj" fmla="val 765"/>
                </a:avLst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pc="-2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GPU Memory</a:t>
                </a:r>
              </a:p>
            </p:txBody>
          </p: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932EC9D7-D84D-7E0C-5497-D9F8E97E324C}"/>
              </a:ext>
            </a:extLst>
          </p:cNvPr>
          <p:cNvGrpSpPr/>
          <p:nvPr/>
        </p:nvGrpSpPr>
        <p:grpSpPr>
          <a:xfrm>
            <a:off x="2309843" y="5087535"/>
            <a:ext cx="7450554" cy="581369"/>
            <a:chOff x="2309843" y="5087535"/>
            <a:chExt cx="7450554" cy="581369"/>
          </a:xfrm>
        </p:grpSpPr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46FDEFE7-89DA-450F-AC8B-045F60AFF6A4}"/>
                </a:ext>
              </a:extLst>
            </p:cNvPr>
            <p:cNvCxnSpPr>
              <a:cxnSpLocks/>
              <a:stCxn id="12" idx="1"/>
              <a:endCxn id="27" idx="3"/>
            </p:cNvCxnSpPr>
            <p:nvPr/>
          </p:nvCxnSpPr>
          <p:spPr>
            <a:xfrm flipH="1" flipV="1">
              <a:off x="2309843" y="5087535"/>
              <a:ext cx="2800355" cy="2561"/>
            </a:xfrm>
            <a:prstGeom prst="straightConnector1">
              <a:avLst/>
            </a:prstGeom>
            <a:ln w="76200">
              <a:solidFill>
                <a:srgbClr val="4472C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DC8AF58C-9CFE-4218-BF70-D0E2096E9A79}"/>
                </a:ext>
              </a:extLst>
            </p:cNvPr>
            <p:cNvSpPr/>
            <p:nvPr/>
          </p:nvSpPr>
          <p:spPr>
            <a:xfrm>
              <a:off x="2731633" y="5155770"/>
              <a:ext cx="2174250" cy="513134"/>
            </a:xfrm>
            <a:prstGeom prst="roundRect">
              <a:avLst>
                <a:gd name="adj" fmla="val 765"/>
              </a:avLst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rgbClr val="4472C4"/>
                  </a:solidFill>
                  <a:cs typeface="Arial" panose="020B0604020202020204" pitchFamily="34" charset="0"/>
                </a:rPr>
                <a:t>Expert Parameter Movement</a:t>
              </a:r>
              <a:endParaRPr lang="en-US" sz="2000" b="1" baseline="-25000" dirty="0">
                <a:solidFill>
                  <a:srgbClr val="4472C4"/>
                </a:solidFill>
                <a:cs typeface="Arial" panose="020B0604020202020204" pitchFamily="34" charset="0"/>
              </a:endParaRPr>
            </a:p>
          </p:txBody>
        </p:sp>
        <p:cxnSp>
          <p:nvCxnSpPr>
            <p:cNvPr id="42" name="직선 화살표 연결선 41">
              <a:extLst>
                <a:ext uri="{FF2B5EF4-FFF2-40B4-BE49-F238E27FC236}">
                  <a16:creationId xmlns:a16="http://schemas.microsoft.com/office/drawing/2014/main" id="{16D4CF9C-4FEA-4252-B008-3FF6B8D34E4B}"/>
                </a:ext>
              </a:extLst>
            </p:cNvPr>
            <p:cNvCxnSpPr>
              <a:cxnSpLocks/>
              <a:stCxn id="12" idx="3"/>
              <a:endCxn id="55" idx="1"/>
            </p:cNvCxnSpPr>
            <p:nvPr/>
          </p:nvCxnSpPr>
          <p:spPr>
            <a:xfrm>
              <a:off x="6866296" y="5090097"/>
              <a:ext cx="2894101" cy="0"/>
            </a:xfrm>
            <a:prstGeom prst="straightConnector1">
              <a:avLst/>
            </a:prstGeom>
            <a:ln w="762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C765F96F-F8BF-43A8-BCEE-E9147019830A}"/>
                </a:ext>
              </a:extLst>
            </p:cNvPr>
            <p:cNvSpPr/>
            <p:nvPr/>
          </p:nvSpPr>
          <p:spPr>
            <a:xfrm>
              <a:off x="7284451" y="5139256"/>
              <a:ext cx="2174250" cy="513134"/>
            </a:xfrm>
            <a:prstGeom prst="roundRect">
              <a:avLst>
                <a:gd name="adj" fmla="val 765"/>
              </a:avLst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rgbClr val="C55A11"/>
                  </a:solidFill>
                  <a:cs typeface="Arial" panose="020B0604020202020204" pitchFamily="34" charset="0"/>
                </a:rPr>
                <a:t>NDP Expert Load</a:t>
              </a:r>
            </a:p>
          </p:txBody>
        </p:sp>
      </p:grp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082682C7-A605-49DA-A0F4-1F6151D281B2}"/>
              </a:ext>
            </a:extLst>
          </p:cNvPr>
          <p:cNvCxnSpPr>
            <a:cxnSpLocks/>
          </p:cNvCxnSpPr>
          <p:nvPr/>
        </p:nvCxnSpPr>
        <p:spPr>
          <a:xfrm>
            <a:off x="296906" y="3782279"/>
            <a:ext cx="11601450" cy="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B0E2ACA-A24E-4DC7-873D-FFC15E64E291}"/>
              </a:ext>
            </a:extLst>
          </p:cNvPr>
          <p:cNvGrpSpPr/>
          <p:nvPr/>
        </p:nvGrpSpPr>
        <p:grpSpPr>
          <a:xfrm>
            <a:off x="2876259" y="4268597"/>
            <a:ext cx="6412844" cy="575646"/>
            <a:chOff x="2876259" y="4268597"/>
            <a:chExt cx="6412844" cy="575646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2CD4FD1C-40CA-4B68-8D4D-144B7BDC6E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76259" y="4268597"/>
              <a:ext cx="1883827" cy="566977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1C2349C7-F58E-40B5-8541-AFAD11A901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454048" y="4277266"/>
              <a:ext cx="1835055" cy="566977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6804F0E9-FAF0-4B9A-894F-F1C167C03E57}"/>
              </a:ext>
            </a:extLst>
          </p:cNvPr>
          <p:cNvGrpSpPr/>
          <p:nvPr/>
        </p:nvGrpSpPr>
        <p:grpSpPr>
          <a:xfrm>
            <a:off x="296906" y="2107056"/>
            <a:ext cx="11601450" cy="1475925"/>
            <a:chOff x="296906" y="2107056"/>
            <a:chExt cx="11601450" cy="1475925"/>
          </a:xfrm>
        </p:grpSpPr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id="{3DA72A5B-A8F5-4531-BC16-0FCB2F66B5B1}"/>
                </a:ext>
              </a:extLst>
            </p:cNvPr>
            <p:cNvGrpSpPr/>
            <p:nvPr/>
          </p:nvGrpSpPr>
          <p:grpSpPr>
            <a:xfrm>
              <a:off x="296906" y="2107056"/>
              <a:ext cx="11601450" cy="1475925"/>
              <a:chOff x="296906" y="2107056"/>
              <a:chExt cx="11601450" cy="1475925"/>
            </a:xfrm>
          </p:grpSpPr>
          <p:sp>
            <p:nvSpPr>
              <p:cNvPr id="41" name="사각형: 둥근 모서리 40">
                <a:extLst>
                  <a:ext uri="{FF2B5EF4-FFF2-40B4-BE49-F238E27FC236}">
                    <a16:creationId xmlns:a16="http://schemas.microsoft.com/office/drawing/2014/main" id="{1C1F2424-236A-4097-8D9D-7851C0030EC7}"/>
                  </a:ext>
                </a:extLst>
              </p:cNvPr>
              <p:cNvSpPr/>
              <p:nvPr/>
            </p:nvSpPr>
            <p:spPr>
              <a:xfrm>
                <a:off x="296906" y="2107056"/>
                <a:ext cx="11601450" cy="1475925"/>
              </a:xfrm>
              <a:prstGeom prst="roundRect">
                <a:avLst>
                  <a:gd name="adj" fmla="val 3451"/>
                </a:avLst>
              </a:prstGeom>
              <a:solidFill>
                <a:schemeClr val="bg1">
                  <a:lumMod val="8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61" name="사각형: 둥근 모서리 60">
                <a:extLst>
                  <a:ext uri="{FF2B5EF4-FFF2-40B4-BE49-F238E27FC236}">
                    <a16:creationId xmlns:a16="http://schemas.microsoft.com/office/drawing/2014/main" id="{243793A9-43C1-4227-9461-12A21AFF6CDA}"/>
                  </a:ext>
                </a:extLst>
              </p:cNvPr>
              <p:cNvSpPr/>
              <p:nvPr/>
            </p:nvSpPr>
            <p:spPr>
              <a:xfrm>
                <a:off x="2419411" y="2257709"/>
                <a:ext cx="7356442" cy="298875"/>
              </a:xfrm>
              <a:prstGeom prst="roundRect">
                <a:avLst>
                  <a:gd name="adj" fmla="val 1881"/>
                </a:avLst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40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Load-balancing Scheduler </a:t>
                </a:r>
                <a:r>
                  <a:rPr lang="en-US" altLang="ko-KR" sz="240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(Host CPU Runtime)</a:t>
                </a:r>
                <a:endParaRPr lang="en-US" sz="240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3CB815CE-AF25-4EED-A580-B2E7AC493F35}"/>
                </a:ext>
              </a:extLst>
            </p:cNvPr>
            <p:cNvGrpSpPr/>
            <p:nvPr/>
          </p:nvGrpSpPr>
          <p:grpSpPr>
            <a:xfrm>
              <a:off x="449475" y="2556525"/>
              <a:ext cx="11305162" cy="951058"/>
              <a:chOff x="415680" y="2556525"/>
              <a:chExt cx="11305162" cy="951058"/>
            </a:xfrm>
          </p:grpSpPr>
          <p:pic>
            <p:nvPicPr>
              <p:cNvPr id="9" name="그림 8">
                <a:extLst>
                  <a:ext uri="{FF2B5EF4-FFF2-40B4-BE49-F238E27FC236}">
                    <a16:creationId xmlns:a16="http://schemas.microsoft.com/office/drawing/2014/main" id="{0587A22F-D5E4-4856-978F-C2468AE7C9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342310" y="2556525"/>
                <a:ext cx="2658086" cy="951058"/>
              </a:xfrm>
              <a:prstGeom prst="rect">
                <a:avLst/>
              </a:prstGeom>
            </p:spPr>
          </p:pic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C57BD44A-BAC1-461D-8253-A9720865FA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38708" y="2562621"/>
                <a:ext cx="4682134" cy="944962"/>
              </a:xfrm>
              <a:prstGeom prst="rect">
                <a:avLst/>
              </a:prstGeom>
            </p:spPr>
          </p:pic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E16F0435-E996-4E87-9D01-C80E7D3572EE}"/>
                  </a:ext>
                </a:extLst>
              </p:cNvPr>
              <p:cNvGrpSpPr/>
              <p:nvPr/>
            </p:nvGrpSpPr>
            <p:grpSpPr>
              <a:xfrm>
                <a:off x="415680" y="2603156"/>
                <a:ext cx="3888318" cy="885767"/>
                <a:chOff x="415680" y="2603156"/>
                <a:chExt cx="3888318" cy="885767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43" name="사각형: 둥근 모서리 42">
                      <a:extLst>
                        <a:ext uri="{FF2B5EF4-FFF2-40B4-BE49-F238E27FC236}">
                          <a16:creationId xmlns:a16="http://schemas.microsoft.com/office/drawing/2014/main" id="{59AF7874-AEB8-4CC8-AF11-1114FBEEA9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43538" y="2766133"/>
                      <a:ext cx="3760460" cy="722790"/>
                    </a:xfrm>
                    <a:prstGeom prst="roundRect">
                      <a:avLst>
                        <a:gd name="adj" fmla="val 1881"/>
                      </a:avLst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i="1" spc="-1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pc="-1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𝐸𝑥𝑝𝑒𝑟𝑡</m:t>
                                </m:r>
                              </m:e>
                              <m:sub>
                                <m:r>
                                  <a:rPr lang="en-US" b="0" i="1" spc="-1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𝐴𝑐𝑡𝑖𝑣</m:t>
                                </m:r>
                              </m:sub>
                            </m:sSub>
                            <m:r>
                              <a:rPr lang="en-US" b="0" i="1" spc="-10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US" b="0" i="1" spc="-1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pc="-1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𝐸𝑥𝑝𝑒𝑟𝑡</m:t>
                                </m:r>
                              </m:e>
                              <m:sub>
                                <m:r>
                                  <a:rPr lang="en-US" b="0" i="1" spc="-1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𝐺𝑃𝑈</m:t>
                                </m:r>
                              </m:sub>
                            </m:sSub>
                            <m:r>
                              <a:rPr lang="en-US" b="0" i="1" spc="-10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b="0" i="1" spc="-1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pc="-1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𝐸𝑥𝑝𝑒𝑟𝑡</m:t>
                                </m:r>
                              </m:e>
                              <m:sub>
                                <m:r>
                                  <a:rPr lang="en-US" b="0" i="1" spc="-1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𝑀𝐷</m:t>
                                </m:r>
                              </m:sub>
                            </m:sSub>
                          </m:oMath>
                        </m:oMathPara>
                      </a14:m>
                      <a:endParaRPr lang="en-US" spc="-100" dirty="0">
                        <a:solidFill>
                          <a:schemeClr val="tx1"/>
                        </a:solidFill>
                        <a:cs typeface="Arial" panose="020B0604020202020204" pitchFamily="34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43" name="사각형: 둥근 모서리 42">
                      <a:extLst>
                        <a:ext uri="{FF2B5EF4-FFF2-40B4-BE49-F238E27FC236}">
                          <a16:creationId xmlns:a16="http://schemas.microsoft.com/office/drawing/2014/main" id="{59AF7874-AEB8-4CC8-AF11-1114FBEEA9F8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43538" y="2766133"/>
                      <a:ext cx="3760460" cy="722790"/>
                    </a:xfrm>
                    <a:prstGeom prst="roundRect">
                      <a:avLst>
                        <a:gd name="adj" fmla="val 1881"/>
                      </a:avLst>
                    </a:prstGeom>
                    <a:blipFill>
                      <a:blip r:embed="rId11"/>
                      <a:stretch>
                        <a:fillRect/>
                      </a:stretch>
                    </a:blipFill>
                    <a:ln w="12700">
                      <a:solidFill>
                        <a:schemeClr val="tx1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44" name="타원 43">
                  <a:extLst>
                    <a:ext uri="{FF2B5EF4-FFF2-40B4-BE49-F238E27FC236}">
                      <a16:creationId xmlns:a16="http://schemas.microsoft.com/office/drawing/2014/main" id="{75F61ECB-BF45-4340-A92E-D1C393740423}"/>
                    </a:ext>
                  </a:extLst>
                </p:cNvPr>
                <p:cNvSpPr/>
                <p:nvPr/>
              </p:nvSpPr>
              <p:spPr>
                <a:xfrm>
                  <a:off x="415680" y="2603156"/>
                  <a:ext cx="357202" cy="35720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1</a:t>
                  </a:r>
                </a:p>
              </p:txBody>
            </p:sp>
          </p:grpSp>
        </p:grp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39A477CF-A95F-485E-A3DF-6863A5C3238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374835" y="2562621"/>
            <a:ext cx="2664183" cy="944962"/>
          </a:xfrm>
          <a:prstGeom prst="rect">
            <a:avLst/>
          </a:prstGeom>
        </p:spPr>
      </p:pic>
      <p:sp>
        <p:nvSpPr>
          <p:cNvPr id="52" name="타원 51">
            <a:extLst>
              <a:ext uri="{FF2B5EF4-FFF2-40B4-BE49-F238E27FC236}">
                <a16:creationId xmlns:a16="http://schemas.microsoft.com/office/drawing/2014/main" id="{DED3D729-53B7-483B-988B-AC5ED67127F2}"/>
              </a:ext>
            </a:extLst>
          </p:cNvPr>
          <p:cNvSpPr/>
          <p:nvPr/>
        </p:nvSpPr>
        <p:spPr>
          <a:xfrm>
            <a:off x="449475" y="2603156"/>
            <a:ext cx="357202" cy="357202"/>
          </a:xfrm>
          <a:prstGeom prst="ellipse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15145D30-5379-42DA-8C57-5F414EF2486B}"/>
              </a:ext>
            </a:extLst>
          </p:cNvPr>
          <p:cNvSpPr/>
          <p:nvPr/>
        </p:nvSpPr>
        <p:spPr>
          <a:xfrm>
            <a:off x="4402884" y="2603156"/>
            <a:ext cx="357202" cy="357202"/>
          </a:xfrm>
          <a:prstGeom prst="ellipse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2</a:t>
            </a: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35C4C79D-7BCC-45F0-B58A-77B82229C25A}"/>
              </a:ext>
            </a:extLst>
          </p:cNvPr>
          <p:cNvSpPr/>
          <p:nvPr/>
        </p:nvSpPr>
        <p:spPr>
          <a:xfrm>
            <a:off x="7101295" y="2603156"/>
            <a:ext cx="357202" cy="357202"/>
          </a:xfrm>
          <a:prstGeom prst="ellipse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3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46137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2" grpId="1" animBg="1"/>
      <p:bldP spid="57" grpId="0" animBg="1"/>
      <p:bldP spid="57" grpId="1" animBg="1"/>
      <p:bldP spid="5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9CC408-D7A1-4253-A237-620FC8885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GPU-</a:t>
            </a:r>
            <a:r>
              <a:rPr lang="en-US" dirty="0" err="1"/>
              <a:t>MoNDE</a:t>
            </a:r>
            <a:r>
              <a:rPr lang="en-US" dirty="0"/>
              <a:t> Load-balancing</a:t>
            </a:r>
          </a:p>
        </p:txBody>
      </p:sp>
      <p:sp>
        <p:nvSpPr>
          <p:cNvPr id="22" name="내용 개체 틀 21">
            <a:extLst>
              <a:ext uri="{FF2B5EF4-FFF2-40B4-BE49-F238E27FC236}">
                <a16:creationId xmlns:a16="http://schemas.microsoft.com/office/drawing/2014/main" id="{CE755FB7-79D6-4753-8E55-1BA2211AEC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661" y="1458072"/>
            <a:ext cx="11718235" cy="4485528"/>
          </a:xfrm>
        </p:spPr>
        <p:txBody>
          <a:bodyPr/>
          <a:lstStyle/>
          <a:p>
            <a:r>
              <a:rPr lang="en-US" dirty="0"/>
              <a:t>Minimally moves expert parameters &amp; Utilize GPU-NDP parallelism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DB9280B-CF62-447F-A6CE-7AB3BEE31C9C}"/>
              </a:ext>
            </a:extLst>
          </p:cNvPr>
          <p:cNvGrpSpPr/>
          <p:nvPr/>
        </p:nvGrpSpPr>
        <p:grpSpPr>
          <a:xfrm>
            <a:off x="1147387" y="4296138"/>
            <a:ext cx="6844757" cy="1238993"/>
            <a:chOff x="1147387" y="4160935"/>
            <a:chExt cx="6844757" cy="1238993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9623DA7-D284-4E9B-AE92-CE91CEBA8898}"/>
                </a:ext>
              </a:extLst>
            </p:cNvPr>
            <p:cNvSpPr/>
            <p:nvPr/>
          </p:nvSpPr>
          <p:spPr>
            <a:xfrm>
              <a:off x="3381993" y="4160941"/>
              <a:ext cx="1070276" cy="30974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GPU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45B1D572-66A7-4868-9069-B6B1B529AC94}"/>
                </a:ext>
              </a:extLst>
            </p:cNvPr>
            <p:cNvSpPr/>
            <p:nvPr/>
          </p:nvSpPr>
          <p:spPr>
            <a:xfrm>
              <a:off x="3381993" y="4470686"/>
              <a:ext cx="1070276" cy="30974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PCI</a:t>
              </a:r>
              <a:r>
                <a:rPr lang="en-US" sz="2000" baseline="-25000" dirty="0">
                  <a:solidFill>
                    <a:srgbClr val="000000"/>
                  </a:solidFill>
                </a:rPr>
                <a:t>M→G</a:t>
              </a: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88EE440A-591A-46EC-BE7F-31AB1C61A2BA}"/>
                </a:ext>
              </a:extLst>
            </p:cNvPr>
            <p:cNvSpPr/>
            <p:nvPr/>
          </p:nvSpPr>
          <p:spPr>
            <a:xfrm>
              <a:off x="3381993" y="4780432"/>
              <a:ext cx="1070276" cy="30974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PCI</a:t>
              </a:r>
              <a:r>
                <a:rPr lang="en-US" sz="2000" baseline="-25000" dirty="0">
                  <a:solidFill>
                    <a:srgbClr val="000000"/>
                  </a:solidFill>
                </a:rPr>
                <a:t>G→M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A26B8DB-E933-4C3E-9ADD-88BF8549E376}"/>
                </a:ext>
              </a:extLst>
            </p:cNvPr>
            <p:cNvSpPr/>
            <p:nvPr/>
          </p:nvSpPr>
          <p:spPr>
            <a:xfrm>
              <a:off x="3381993" y="5090177"/>
              <a:ext cx="1070276" cy="30974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 err="1">
                  <a:solidFill>
                    <a:srgbClr val="000000"/>
                  </a:solidFill>
                </a:rPr>
                <a:t>MoNDE</a:t>
              </a:r>
              <a:endParaRPr lang="en-US" sz="2000" dirty="0">
                <a:solidFill>
                  <a:srgbClr val="000000"/>
                </a:solidFill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A8B9C052-AF3B-4B59-B88E-2FD74DFBB485}"/>
                </a:ext>
              </a:extLst>
            </p:cNvPr>
            <p:cNvSpPr/>
            <p:nvPr/>
          </p:nvSpPr>
          <p:spPr>
            <a:xfrm>
              <a:off x="1147387" y="4160935"/>
              <a:ext cx="2130819" cy="123899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GPU</a:t>
              </a:r>
            </a:p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+ </a:t>
              </a:r>
              <a:r>
                <a:rPr lang="en-US" sz="2000" dirty="0" err="1">
                  <a:solidFill>
                    <a:srgbClr val="000000"/>
                  </a:solidFill>
                </a:rPr>
                <a:t>MoNDE</a:t>
              </a:r>
              <a:endParaRPr lang="en-US" sz="2000" dirty="0">
                <a:solidFill>
                  <a:srgbClr val="000000"/>
                </a:solidFill>
              </a:endParaRPr>
            </a:p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+ Load-balancing</a:t>
              </a: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7AB70DF1-CEA6-4D95-A662-272E261B25DC}"/>
                </a:ext>
              </a:extLst>
            </p:cNvPr>
            <p:cNvSpPr/>
            <p:nvPr/>
          </p:nvSpPr>
          <p:spPr>
            <a:xfrm>
              <a:off x="4555991" y="4160936"/>
              <a:ext cx="686035" cy="3097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altLang="ko-KR" sz="2000" dirty="0">
                  <a:solidFill>
                    <a:srgbClr val="000000"/>
                  </a:solidFill>
                </a:rPr>
                <a:t>g</a:t>
              </a:r>
              <a:endParaRPr lang="en-US" sz="2000" dirty="0">
                <a:solidFill>
                  <a:srgbClr val="000000"/>
                </a:solidFill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36AC0641-CB48-4A22-B09E-9EFFFE4E597D}"/>
                </a:ext>
              </a:extLst>
            </p:cNvPr>
            <p:cNvSpPr/>
            <p:nvPr/>
          </p:nvSpPr>
          <p:spPr>
            <a:xfrm>
              <a:off x="5240277" y="4780426"/>
              <a:ext cx="343017" cy="30974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altLang="ko-KR" sz="2000" dirty="0">
                  <a:solidFill>
                    <a:schemeClr val="bg1"/>
                  </a:solidFill>
                </a:rPr>
                <a:t>a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969E583E-5E8C-4DD1-9AA1-9ECC3DF03404}"/>
                </a:ext>
              </a:extLst>
            </p:cNvPr>
            <p:cNvSpPr/>
            <p:nvPr/>
          </p:nvSpPr>
          <p:spPr>
            <a:xfrm>
              <a:off x="7649127" y="4470675"/>
              <a:ext cx="343017" cy="30974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altLang="ko-KR" sz="2000" dirty="0">
                  <a:solidFill>
                    <a:schemeClr val="bg1"/>
                  </a:solidFill>
                </a:rPr>
                <a:t>a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D530CCEB-982E-4B3F-A6F6-05E248635451}"/>
                </a:ext>
              </a:extLst>
            </p:cNvPr>
            <p:cNvSpPr/>
            <p:nvPr/>
          </p:nvSpPr>
          <p:spPr>
            <a:xfrm>
              <a:off x="5240609" y="4470676"/>
              <a:ext cx="1029052" cy="3097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p</a:t>
              </a: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2867FBF4-34A8-4C91-BEDF-1A699C1F2738}"/>
                </a:ext>
              </a:extLst>
            </p:cNvPr>
            <p:cNvSpPr/>
            <p:nvPr/>
          </p:nvSpPr>
          <p:spPr>
            <a:xfrm>
              <a:off x="6269876" y="4470676"/>
              <a:ext cx="1029052" cy="3097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p</a:t>
              </a:r>
            </a:p>
          </p:txBody>
        </p:sp>
        <p:cxnSp>
          <p:nvCxnSpPr>
            <p:cNvPr id="40" name="연결선: 구부러짐 39">
              <a:extLst>
                <a:ext uri="{FF2B5EF4-FFF2-40B4-BE49-F238E27FC236}">
                  <a16:creationId xmlns:a16="http://schemas.microsoft.com/office/drawing/2014/main" id="{5FFFB648-C243-4346-A65C-E860603C71DE}"/>
                </a:ext>
              </a:extLst>
            </p:cNvPr>
            <p:cNvCxnSpPr>
              <a:cxnSpLocks/>
              <a:stCxn id="38" idx="3"/>
              <a:endCxn id="46" idx="2"/>
            </p:cNvCxnSpPr>
            <p:nvPr/>
          </p:nvCxnSpPr>
          <p:spPr>
            <a:xfrm flipV="1">
              <a:off x="6269662" y="4470682"/>
              <a:ext cx="179906" cy="154868"/>
            </a:xfrm>
            <a:prstGeom prst="curvedConnector2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연결선: 구부러짐 40">
              <a:extLst>
                <a:ext uri="{FF2B5EF4-FFF2-40B4-BE49-F238E27FC236}">
                  <a16:creationId xmlns:a16="http://schemas.microsoft.com/office/drawing/2014/main" id="{2974FB65-4288-439B-8305-2D60600CD613}"/>
                </a:ext>
              </a:extLst>
            </p:cNvPr>
            <p:cNvCxnSpPr>
              <a:cxnSpLocks/>
              <a:stCxn id="39" idx="3"/>
              <a:endCxn id="47" idx="2"/>
            </p:cNvCxnSpPr>
            <p:nvPr/>
          </p:nvCxnSpPr>
          <p:spPr>
            <a:xfrm flipV="1">
              <a:off x="7298927" y="4470682"/>
              <a:ext cx="178390" cy="154868"/>
            </a:xfrm>
            <a:prstGeom prst="curvedConnector2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연결선: 구부러짐 41">
              <a:extLst>
                <a:ext uri="{FF2B5EF4-FFF2-40B4-BE49-F238E27FC236}">
                  <a16:creationId xmlns:a16="http://schemas.microsoft.com/office/drawing/2014/main" id="{448522A5-8C03-4DAF-9939-7601A6A53E6B}"/>
                </a:ext>
              </a:extLst>
            </p:cNvPr>
            <p:cNvCxnSpPr>
              <a:cxnSpLocks/>
              <a:stCxn id="45" idx="3"/>
              <a:endCxn id="37" idx="2"/>
            </p:cNvCxnSpPr>
            <p:nvPr/>
          </p:nvCxnSpPr>
          <p:spPr>
            <a:xfrm flipV="1">
              <a:off x="7643149" y="4780422"/>
              <a:ext cx="177490" cy="464630"/>
            </a:xfrm>
            <a:prstGeom prst="curvedConnector2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E1AD83C5-936F-452B-8913-18197321441D}"/>
                </a:ext>
              </a:extLst>
            </p:cNvPr>
            <p:cNvSpPr/>
            <p:nvPr/>
          </p:nvSpPr>
          <p:spPr>
            <a:xfrm>
              <a:off x="5584714" y="5090178"/>
              <a:ext cx="686035" cy="3097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F3ECC0AD-DBE7-4455-A1F7-EB110A79B5E5}"/>
                </a:ext>
              </a:extLst>
            </p:cNvPr>
            <p:cNvSpPr/>
            <p:nvPr/>
          </p:nvSpPr>
          <p:spPr>
            <a:xfrm>
              <a:off x="6270747" y="5090178"/>
              <a:ext cx="686035" cy="3097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B66BFE68-C917-4876-BEDA-BB5AE84C2262}"/>
                </a:ext>
              </a:extLst>
            </p:cNvPr>
            <p:cNvSpPr/>
            <p:nvPr/>
          </p:nvSpPr>
          <p:spPr>
            <a:xfrm>
              <a:off x="6957114" y="5090178"/>
              <a:ext cx="686035" cy="3097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3471F0C9-F410-4050-B96E-9FDEBD7752AF}"/>
                </a:ext>
              </a:extLst>
            </p:cNvPr>
            <p:cNvSpPr/>
            <p:nvPr/>
          </p:nvSpPr>
          <p:spPr>
            <a:xfrm>
              <a:off x="6278057" y="4160936"/>
              <a:ext cx="343017" cy="3097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3480C8B8-B18E-482C-A548-ADB8804C8D4A}"/>
                </a:ext>
              </a:extLst>
            </p:cNvPr>
            <p:cNvSpPr/>
            <p:nvPr/>
          </p:nvSpPr>
          <p:spPr>
            <a:xfrm>
              <a:off x="7305810" y="4160936"/>
              <a:ext cx="343017" cy="3097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2000" dirty="0">
                  <a:solidFill>
                    <a:srgbClr val="000000"/>
                  </a:solidFill>
                </a:rPr>
                <a:t>e</a:t>
              </a:r>
            </a:p>
          </p:txBody>
        </p:sp>
        <p:cxnSp>
          <p:nvCxnSpPr>
            <p:cNvPr id="48" name="연결선: 구부러짐 47">
              <a:extLst>
                <a:ext uri="{FF2B5EF4-FFF2-40B4-BE49-F238E27FC236}">
                  <a16:creationId xmlns:a16="http://schemas.microsoft.com/office/drawing/2014/main" id="{CBB3ECF3-B608-4801-8266-6AA1D99BC180}"/>
                </a:ext>
              </a:extLst>
            </p:cNvPr>
            <p:cNvCxnSpPr>
              <a:cxnSpLocks/>
              <a:stCxn id="36" idx="2"/>
              <a:endCxn id="43" idx="1"/>
            </p:cNvCxnSpPr>
            <p:nvPr/>
          </p:nvCxnSpPr>
          <p:spPr>
            <a:xfrm rot="16200000" flipH="1">
              <a:off x="5420811" y="5081147"/>
              <a:ext cx="154879" cy="172928"/>
            </a:xfrm>
            <a:prstGeom prst="curvedConnector2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AD36FA45-32F8-4C8E-AE0D-58CE1A0BD215}"/>
              </a:ext>
            </a:extLst>
          </p:cNvPr>
          <p:cNvGrpSpPr/>
          <p:nvPr/>
        </p:nvGrpSpPr>
        <p:grpSpPr>
          <a:xfrm>
            <a:off x="1147387" y="2128773"/>
            <a:ext cx="10253698" cy="2619640"/>
            <a:chOff x="1147387" y="2265933"/>
            <a:chExt cx="10253698" cy="2619640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C7C91CF2-1854-442B-AB7F-CC843298FF58}"/>
                </a:ext>
              </a:extLst>
            </p:cNvPr>
            <p:cNvGrpSpPr/>
            <p:nvPr/>
          </p:nvGrpSpPr>
          <p:grpSpPr>
            <a:xfrm>
              <a:off x="1147387" y="2265933"/>
              <a:ext cx="8208978" cy="1483203"/>
              <a:chOff x="1147387" y="2192428"/>
              <a:chExt cx="8208978" cy="1483203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30EF6658-576B-43E4-95EB-ECAD1992751D}"/>
                  </a:ext>
                </a:extLst>
              </p:cNvPr>
              <p:cNvSpPr/>
              <p:nvPr/>
            </p:nvSpPr>
            <p:spPr>
              <a:xfrm>
                <a:off x="3381993" y="2746393"/>
                <a:ext cx="1070276" cy="30974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/>
                <a:r>
                  <a:rPr lang="en-US" sz="2000" dirty="0">
                    <a:solidFill>
                      <a:srgbClr val="000000"/>
                    </a:solidFill>
                  </a:rPr>
                  <a:t>GPU</a:t>
                </a:r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7619F594-5526-4C19-BC58-2470AB39C8D6}"/>
                  </a:ext>
                </a:extLst>
              </p:cNvPr>
              <p:cNvSpPr/>
              <p:nvPr/>
            </p:nvSpPr>
            <p:spPr>
              <a:xfrm>
                <a:off x="3381993" y="3056138"/>
                <a:ext cx="1070276" cy="30974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/>
                <a:r>
                  <a:rPr lang="en-US" sz="2000" dirty="0">
                    <a:solidFill>
                      <a:srgbClr val="000000"/>
                    </a:solidFill>
                  </a:rPr>
                  <a:t>PCIe</a:t>
                </a:r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0AB99F78-3FC2-4E4B-875A-2B3AAC813312}"/>
                  </a:ext>
                </a:extLst>
              </p:cNvPr>
              <p:cNvSpPr/>
              <p:nvPr/>
            </p:nvSpPr>
            <p:spPr>
              <a:xfrm>
                <a:off x="3381993" y="3365883"/>
                <a:ext cx="1070276" cy="30974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/>
                <a:r>
                  <a:rPr lang="en-US" sz="2000" dirty="0" err="1">
                    <a:solidFill>
                      <a:srgbClr val="000000"/>
                    </a:solidFill>
                  </a:rPr>
                  <a:t>MoNDE</a:t>
                </a:r>
                <a:endParaRPr lang="en-US" sz="20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37BA4854-1A60-4D1A-BE65-1045FD4A63BE}"/>
                  </a:ext>
                </a:extLst>
              </p:cNvPr>
              <p:cNvSpPr/>
              <p:nvPr/>
            </p:nvSpPr>
            <p:spPr>
              <a:xfrm>
                <a:off x="1147387" y="2746393"/>
                <a:ext cx="2130819" cy="929238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/>
                <a:r>
                  <a:rPr lang="en-US" sz="2000" dirty="0">
                    <a:solidFill>
                      <a:srgbClr val="000000"/>
                    </a:solidFill>
                  </a:rPr>
                  <a:t>GPU</a:t>
                </a:r>
              </a:p>
              <a:p>
                <a:pPr algn="ctr" fontAlgn="ctr"/>
                <a:r>
                  <a:rPr lang="en-US" sz="2000" dirty="0">
                    <a:solidFill>
                      <a:srgbClr val="000000"/>
                    </a:solidFill>
                  </a:rPr>
                  <a:t>+ </a:t>
                </a:r>
                <a:r>
                  <a:rPr lang="en-US" sz="2000" dirty="0" err="1">
                    <a:solidFill>
                      <a:srgbClr val="000000"/>
                    </a:solidFill>
                  </a:rPr>
                  <a:t>MoNDE</a:t>
                </a:r>
                <a:endParaRPr lang="en-US" sz="2000" i="1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E8807DD5-01E4-48E5-9639-04B22E05FA86}"/>
                  </a:ext>
                </a:extLst>
              </p:cNvPr>
              <p:cNvSpPr/>
              <p:nvPr/>
            </p:nvSpPr>
            <p:spPr>
              <a:xfrm>
                <a:off x="3331630" y="2390786"/>
                <a:ext cx="1171001" cy="2115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/>
                <a:r>
                  <a:rPr lang="en-US" sz="2000" dirty="0">
                    <a:solidFill>
                      <a:srgbClr val="000000"/>
                    </a:solidFill>
                  </a:rPr>
                  <a:t>Streams</a:t>
                </a: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9A4CD7F2-4C56-4023-BEEB-BCBA1C424D3A}"/>
                  </a:ext>
                </a:extLst>
              </p:cNvPr>
              <p:cNvSpPr/>
              <p:nvPr/>
            </p:nvSpPr>
            <p:spPr>
              <a:xfrm>
                <a:off x="4555991" y="2746390"/>
                <a:ext cx="686035" cy="30974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/>
                <a:r>
                  <a:rPr lang="en-US" altLang="ko-KR" sz="2000" dirty="0">
                    <a:solidFill>
                      <a:srgbClr val="000000"/>
                    </a:solidFill>
                  </a:rPr>
                  <a:t>g</a:t>
                </a:r>
                <a:endParaRPr lang="en-US" sz="20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8E2073E5-907D-4810-B39F-FEC498A476FC}"/>
                  </a:ext>
                </a:extLst>
              </p:cNvPr>
              <p:cNvSpPr/>
              <p:nvPr/>
            </p:nvSpPr>
            <p:spPr>
              <a:xfrm>
                <a:off x="5242025" y="3056135"/>
                <a:ext cx="343017" cy="309746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/>
                <a:r>
                  <a:rPr lang="en-US" altLang="ko-KR" sz="2000" dirty="0">
                    <a:solidFill>
                      <a:schemeClr val="bg1"/>
                    </a:solidFill>
                  </a:rPr>
                  <a:t>a</a:t>
                </a:r>
                <a:endParaRPr lang="en-US" sz="2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DEF24088-565C-4811-B6DC-B1732BE7CEB3}"/>
                  </a:ext>
                </a:extLst>
              </p:cNvPr>
              <p:cNvSpPr/>
              <p:nvPr/>
            </p:nvSpPr>
            <p:spPr>
              <a:xfrm>
                <a:off x="9013348" y="3056135"/>
                <a:ext cx="343017" cy="309746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/>
                <a:r>
                  <a:rPr lang="en-US" altLang="ko-KR" sz="2000" dirty="0">
                    <a:solidFill>
                      <a:schemeClr val="bg1"/>
                    </a:solidFill>
                  </a:rPr>
                  <a:t>a</a:t>
                </a:r>
                <a:endParaRPr lang="en-US" sz="2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380A6B2B-E6A1-4A4D-94CE-793A4FD028BB}"/>
                  </a:ext>
                </a:extLst>
              </p:cNvPr>
              <p:cNvSpPr/>
              <p:nvPr/>
            </p:nvSpPr>
            <p:spPr>
              <a:xfrm>
                <a:off x="5585043" y="3365881"/>
                <a:ext cx="686035" cy="30974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/>
                <a:r>
                  <a:rPr lang="en-US" sz="2000" dirty="0">
                    <a:solidFill>
                      <a:srgbClr val="000000"/>
                    </a:solidFill>
                  </a:rPr>
                  <a:t>e</a:t>
                </a: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7EB26A4D-D7E7-484F-BEED-CB97BE691D34}"/>
                  </a:ext>
                </a:extLst>
              </p:cNvPr>
              <p:cNvSpPr/>
              <p:nvPr/>
            </p:nvSpPr>
            <p:spPr>
              <a:xfrm>
                <a:off x="6271078" y="3365881"/>
                <a:ext cx="686035" cy="30974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/>
                <a:r>
                  <a:rPr lang="en-US" sz="2000" dirty="0">
                    <a:solidFill>
                      <a:srgbClr val="000000"/>
                    </a:solidFill>
                  </a:rPr>
                  <a:t>e</a:t>
                </a:r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76DFDB57-DD01-4E06-A4F9-771194F19340}"/>
                  </a:ext>
                </a:extLst>
              </p:cNvPr>
              <p:cNvSpPr/>
              <p:nvPr/>
            </p:nvSpPr>
            <p:spPr>
              <a:xfrm>
                <a:off x="6957671" y="3365881"/>
                <a:ext cx="686035" cy="30974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/>
                <a:r>
                  <a:rPr lang="en-US" sz="2000" dirty="0">
                    <a:solidFill>
                      <a:srgbClr val="000000"/>
                    </a:solidFill>
                  </a:rPr>
                  <a:t>e</a:t>
                </a:r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922C341B-7F3C-497D-98E5-0D8477324402}"/>
                  </a:ext>
                </a:extLst>
              </p:cNvPr>
              <p:cNvSpPr/>
              <p:nvPr/>
            </p:nvSpPr>
            <p:spPr>
              <a:xfrm>
                <a:off x="7641714" y="3365881"/>
                <a:ext cx="686035" cy="30974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/>
                <a:r>
                  <a:rPr lang="en-US" sz="2000" dirty="0">
                    <a:solidFill>
                      <a:srgbClr val="000000"/>
                    </a:solidFill>
                  </a:rPr>
                  <a:t>e</a:t>
                </a: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895D05E5-7ABE-4A52-B671-D8675576790F}"/>
                  </a:ext>
                </a:extLst>
              </p:cNvPr>
              <p:cNvSpPr/>
              <p:nvPr/>
            </p:nvSpPr>
            <p:spPr>
              <a:xfrm>
                <a:off x="8327750" y="3365881"/>
                <a:ext cx="686035" cy="30974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/>
                <a:r>
                  <a:rPr lang="en-US" sz="2000" dirty="0">
                    <a:solidFill>
                      <a:srgbClr val="000000"/>
                    </a:solidFill>
                  </a:rPr>
                  <a:t>e</a:t>
                </a:r>
              </a:p>
            </p:txBody>
          </p:sp>
          <p:cxnSp>
            <p:nvCxnSpPr>
              <p:cNvPr id="32" name="연결선: 구부러짐 31">
                <a:extLst>
                  <a:ext uri="{FF2B5EF4-FFF2-40B4-BE49-F238E27FC236}">
                    <a16:creationId xmlns:a16="http://schemas.microsoft.com/office/drawing/2014/main" id="{17FAF90A-4470-487C-900F-CADFA10D5BB5}"/>
                  </a:ext>
                </a:extLst>
              </p:cNvPr>
              <p:cNvCxnSpPr>
                <a:cxnSpLocks/>
                <a:stCxn id="25" idx="2"/>
                <a:endCxn id="27" idx="1"/>
              </p:cNvCxnSpPr>
              <p:nvPr/>
            </p:nvCxnSpPr>
            <p:spPr>
              <a:xfrm rot="16200000" flipH="1">
                <a:off x="5421854" y="3357563"/>
                <a:ext cx="154873" cy="171509"/>
              </a:xfrm>
              <a:prstGeom prst="curvedConnector2">
                <a:avLst/>
              </a:prstGeom>
              <a:solidFill>
                <a:schemeClr val="bg1">
                  <a:lumMod val="85000"/>
                </a:schemeClr>
              </a:solidFill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연결선: 구부러짐 32">
                <a:extLst>
                  <a:ext uri="{FF2B5EF4-FFF2-40B4-BE49-F238E27FC236}">
                    <a16:creationId xmlns:a16="http://schemas.microsoft.com/office/drawing/2014/main" id="{83FFA2F0-1A62-4FFF-AE58-0C9BAD88DBA0}"/>
                  </a:ext>
                </a:extLst>
              </p:cNvPr>
              <p:cNvCxnSpPr>
                <a:cxnSpLocks/>
                <a:stCxn id="31" idx="3"/>
                <a:endCxn id="26" idx="2"/>
              </p:cNvCxnSpPr>
              <p:nvPr/>
            </p:nvCxnSpPr>
            <p:spPr>
              <a:xfrm flipV="1">
                <a:off x="9013784" y="3365881"/>
                <a:ext cx="171072" cy="154874"/>
              </a:xfrm>
              <a:prstGeom prst="curvedConnector2">
                <a:avLst/>
              </a:prstGeom>
              <a:solidFill>
                <a:schemeClr val="bg1">
                  <a:lumMod val="85000"/>
                </a:schemeClr>
              </a:solidFill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0DB6DE99-FE5A-479E-915F-2249F0A500A8}"/>
                  </a:ext>
                </a:extLst>
              </p:cNvPr>
              <p:cNvSpPr/>
              <p:nvPr/>
            </p:nvSpPr>
            <p:spPr>
              <a:xfrm>
                <a:off x="6540717" y="2192428"/>
                <a:ext cx="833907" cy="29379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/>
                <a:r>
                  <a:rPr lang="en-US" sz="2000" dirty="0">
                    <a:solidFill>
                      <a:srgbClr val="000000"/>
                    </a:solidFill>
                  </a:rPr>
                  <a:t>Time</a:t>
                </a:r>
              </a:p>
            </p:txBody>
          </p:sp>
          <p:cxnSp>
            <p:nvCxnSpPr>
              <p:cNvPr id="53" name="직선 화살표 연결선 52">
                <a:extLst>
                  <a:ext uri="{FF2B5EF4-FFF2-40B4-BE49-F238E27FC236}">
                    <a16:creationId xmlns:a16="http://schemas.microsoft.com/office/drawing/2014/main" id="{2575D018-2FC2-4C58-8365-670D3EA226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53924" y="2515672"/>
                <a:ext cx="4802441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DEB57B3C-BBA7-4B3E-B971-576AEE313B70}"/>
                </a:ext>
              </a:extLst>
            </p:cNvPr>
            <p:cNvGrpSpPr/>
            <p:nvPr/>
          </p:nvGrpSpPr>
          <p:grpSpPr>
            <a:xfrm>
              <a:off x="9877871" y="3052651"/>
              <a:ext cx="1523214" cy="1832922"/>
              <a:chOff x="9877871" y="3052651"/>
              <a:chExt cx="1523214" cy="1832922"/>
            </a:xfrm>
          </p:grpSpPr>
          <p:sp>
            <p:nvSpPr>
              <p:cNvPr id="71" name="직사각형 70">
                <a:extLst>
                  <a:ext uri="{FF2B5EF4-FFF2-40B4-BE49-F238E27FC236}">
                    <a16:creationId xmlns:a16="http://schemas.microsoft.com/office/drawing/2014/main" id="{57EFEC4D-98C7-4E95-B265-EFDAA21E0AF6}"/>
                  </a:ext>
                </a:extLst>
              </p:cNvPr>
              <p:cNvSpPr/>
              <p:nvPr/>
            </p:nvSpPr>
            <p:spPr>
              <a:xfrm>
                <a:off x="9877871" y="3052651"/>
                <a:ext cx="1523214" cy="1832922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200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72" name="직사각형 71">
                <a:extLst>
                  <a:ext uri="{FF2B5EF4-FFF2-40B4-BE49-F238E27FC236}">
                    <a16:creationId xmlns:a16="http://schemas.microsoft.com/office/drawing/2014/main" id="{3CE5A61A-EC42-4899-905F-39CF4BD66B9E}"/>
                  </a:ext>
                </a:extLst>
              </p:cNvPr>
              <p:cNvSpPr/>
              <p:nvPr/>
            </p:nvSpPr>
            <p:spPr>
              <a:xfrm>
                <a:off x="9991616" y="3135458"/>
                <a:ext cx="329475" cy="306569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g</a:t>
                </a:r>
              </a:p>
            </p:txBody>
          </p:sp>
          <p:sp>
            <p:nvSpPr>
              <p:cNvPr id="73" name="직사각형 72">
                <a:extLst>
                  <a:ext uri="{FF2B5EF4-FFF2-40B4-BE49-F238E27FC236}">
                    <a16:creationId xmlns:a16="http://schemas.microsoft.com/office/drawing/2014/main" id="{AB0785A4-8F42-4700-BEB2-38F3A867C5BD}"/>
                  </a:ext>
                </a:extLst>
              </p:cNvPr>
              <p:cNvSpPr/>
              <p:nvPr/>
            </p:nvSpPr>
            <p:spPr>
              <a:xfrm>
                <a:off x="10394627" y="3092849"/>
                <a:ext cx="897287" cy="3917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spc="-2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Gating</a:t>
                </a:r>
                <a:endParaRPr lang="en-US" sz="200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74" name="직사각형 73">
                <a:extLst>
                  <a:ext uri="{FF2B5EF4-FFF2-40B4-BE49-F238E27FC236}">
                    <a16:creationId xmlns:a16="http://schemas.microsoft.com/office/drawing/2014/main" id="{233ECEA6-BFDF-4A0D-AA92-7AA5E3D1E846}"/>
                  </a:ext>
                </a:extLst>
              </p:cNvPr>
              <p:cNvSpPr/>
              <p:nvPr/>
            </p:nvSpPr>
            <p:spPr>
              <a:xfrm>
                <a:off x="9991616" y="3589039"/>
                <a:ext cx="329474" cy="306569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e</a:t>
                </a:r>
              </a:p>
            </p:txBody>
          </p:sp>
          <p:sp>
            <p:nvSpPr>
              <p:cNvPr id="75" name="직사각형 74">
                <a:extLst>
                  <a:ext uri="{FF2B5EF4-FFF2-40B4-BE49-F238E27FC236}">
                    <a16:creationId xmlns:a16="http://schemas.microsoft.com/office/drawing/2014/main" id="{C6599660-3B92-4615-90E1-B565AFAD2C64}"/>
                  </a:ext>
                </a:extLst>
              </p:cNvPr>
              <p:cNvSpPr/>
              <p:nvPr/>
            </p:nvSpPr>
            <p:spPr>
              <a:xfrm>
                <a:off x="10399310" y="3546431"/>
                <a:ext cx="891296" cy="3917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spc="-2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Expert</a:t>
                </a:r>
              </a:p>
            </p:txBody>
          </p:sp>
          <p:sp>
            <p:nvSpPr>
              <p:cNvPr id="78" name="직사각형 77">
                <a:extLst>
                  <a:ext uri="{FF2B5EF4-FFF2-40B4-BE49-F238E27FC236}">
                    <a16:creationId xmlns:a16="http://schemas.microsoft.com/office/drawing/2014/main" id="{BB85FC6F-B681-4FF6-8B51-11BBC084BF8E}"/>
                  </a:ext>
                </a:extLst>
              </p:cNvPr>
              <p:cNvSpPr/>
              <p:nvPr/>
            </p:nvSpPr>
            <p:spPr>
              <a:xfrm>
                <a:off x="10394631" y="4000012"/>
                <a:ext cx="897285" cy="3917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spc="-20" dirty="0" err="1">
                    <a:solidFill>
                      <a:schemeClr val="tx1"/>
                    </a:solidFill>
                    <a:cs typeface="Arial" panose="020B0604020202020204" pitchFamily="34" charset="0"/>
                  </a:rPr>
                  <a:t>PMove</a:t>
                </a:r>
                <a:endParaRPr lang="en-US" sz="2000" spc="-2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79" name="직사각형 78">
                <a:extLst>
                  <a:ext uri="{FF2B5EF4-FFF2-40B4-BE49-F238E27FC236}">
                    <a16:creationId xmlns:a16="http://schemas.microsoft.com/office/drawing/2014/main" id="{B472D32C-7C12-4765-8C96-9CED7344AABF}"/>
                  </a:ext>
                </a:extLst>
              </p:cNvPr>
              <p:cNvSpPr/>
              <p:nvPr/>
            </p:nvSpPr>
            <p:spPr>
              <a:xfrm>
                <a:off x="9991616" y="4042617"/>
                <a:ext cx="329477" cy="306569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p</a:t>
                </a:r>
              </a:p>
            </p:txBody>
          </p:sp>
          <p:sp>
            <p:nvSpPr>
              <p:cNvPr id="80" name="직사각형 79">
                <a:extLst>
                  <a:ext uri="{FF2B5EF4-FFF2-40B4-BE49-F238E27FC236}">
                    <a16:creationId xmlns:a16="http://schemas.microsoft.com/office/drawing/2014/main" id="{C43F2942-DB68-4EBC-AADE-561F6CBE2080}"/>
                  </a:ext>
                </a:extLst>
              </p:cNvPr>
              <p:cNvSpPr/>
              <p:nvPr/>
            </p:nvSpPr>
            <p:spPr>
              <a:xfrm>
                <a:off x="9991616" y="4496201"/>
                <a:ext cx="329475" cy="306569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  <a:cs typeface="Arial" panose="020B0604020202020204" pitchFamily="34" charset="0"/>
                  </a:rPr>
                  <a:t>a</a:t>
                </a:r>
              </a:p>
            </p:txBody>
          </p:sp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9FC3290F-AD4C-4E93-8FDD-DD6ACC7682C1}"/>
                  </a:ext>
                </a:extLst>
              </p:cNvPr>
              <p:cNvSpPr/>
              <p:nvPr/>
            </p:nvSpPr>
            <p:spPr>
              <a:xfrm>
                <a:off x="10399313" y="4453593"/>
                <a:ext cx="891299" cy="3917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spc="-20" dirty="0" err="1">
                    <a:solidFill>
                      <a:schemeClr val="tx1"/>
                    </a:solidFill>
                    <a:cs typeface="Arial" panose="020B0604020202020204" pitchFamily="34" charset="0"/>
                  </a:rPr>
                  <a:t>AMove</a:t>
                </a:r>
                <a:endParaRPr lang="en-US" sz="2000" spc="-2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88EA9478-4D08-8946-DFDD-01DA5D247AA7}"/>
              </a:ext>
            </a:extLst>
          </p:cNvPr>
          <p:cNvSpPr/>
          <p:nvPr/>
        </p:nvSpPr>
        <p:spPr>
          <a:xfrm>
            <a:off x="6227557" y="4254631"/>
            <a:ext cx="1486425" cy="1338441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795B3703-E533-4E40-95C6-2240A0932540}"/>
              </a:ext>
            </a:extLst>
          </p:cNvPr>
          <p:cNvSpPr/>
          <p:nvPr/>
        </p:nvSpPr>
        <p:spPr>
          <a:xfrm>
            <a:off x="5401707" y="5710482"/>
            <a:ext cx="3138124" cy="319502"/>
          </a:xfrm>
          <a:prstGeom prst="roundRect">
            <a:avLst>
              <a:gd name="adj" fmla="val 765"/>
            </a:avLst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C00000"/>
                </a:solidFill>
                <a:cs typeface="Arial" panose="020B0604020202020204" pitchFamily="34" charset="0"/>
              </a:rPr>
              <a:t>Computation Overlap</a:t>
            </a:r>
            <a:endParaRPr lang="en-US" sz="2400" baseline="-25000" dirty="0">
              <a:solidFill>
                <a:srgbClr val="C00000"/>
              </a:solidFill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54286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CA7CF2B5-D1E9-4AF0-A0BB-B306DA12B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Setting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2A3327E-1707-4CA7-A99B-71A39CB72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Integrate </a:t>
            </a:r>
            <a:r>
              <a:rPr lang="en-US" dirty="0" err="1"/>
              <a:t>Pytorch</a:t>
            </a:r>
            <a:r>
              <a:rPr lang="en-US" dirty="0"/>
              <a:t> implementation with in-house cycle-accurate simulator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6D564CD-80BC-4A27-90BF-0EF297E2D6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8461488"/>
              </p:ext>
            </p:extLst>
          </p:nvPr>
        </p:nvGraphicFramePr>
        <p:xfrm>
          <a:off x="255104" y="2129635"/>
          <a:ext cx="4152123" cy="383262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38336">
                  <a:extLst>
                    <a:ext uri="{9D8B030D-6E8A-4147-A177-3AD203B41FA5}">
                      <a16:colId xmlns:a16="http://schemas.microsoft.com/office/drawing/2014/main" val="3868337261"/>
                    </a:ext>
                  </a:extLst>
                </a:gridCol>
                <a:gridCol w="1359097">
                  <a:extLst>
                    <a:ext uri="{9D8B030D-6E8A-4147-A177-3AD203B41FA5}">
                      <a16:colId xmlns:a16="http://schemas.microsoft.com/office/drawing/2014/main" val="2326109274"/>
                    </a:ext>
                  </a:extLst>
                </a:gridCol>
                <a:gridCol w="1654690">
                  <a:extLst>
                    <a:ext uri="{9D8B030D-6E8A-4147-A177-3AD203B41FA5}">
                      <a16:colId xmlns:a16="http://schemas.microsoft.com/office/drawing/2014/main" val="494342358"/>
                    </a:ext>
                  </a:extLst>
                </a:gridCol>
              </a:tblGrid>
              <a:tr h="571382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/>
                        <a:t>System</a:t>
                      </a:r>
                      <a:endParaRPr lang="en-US" sz="1800" b="0" dirty="0"/>
                    </a:p>
                  </a:txBody>
                  <a:tcPr marL="0" marR="0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rgbClr val="CDED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rgbClr val="CDE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332255"/>
                  </a:ext>
                </a:extLst>
              </a:tr>
              <a:tr h="81531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Processor</a:t>
                      </a:r>
                    </a:p>
                  </a:txBody>
                  <a:tcPr marL="0" marR="0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NVIDIA</a:t>
                      </a:r>
                    </a:p>
                    <a:p>
                      <a:pPr algn="ctr"/>
                      <a:r>
                        <a:rPr lang="en-US" sz="1800" b="0" dirty="0"/>
                        <a:t>A100 GPU</a:t>
                      </a: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err="1"/>
                        <a:t>MoNDE</a:t>
                      </a:r>
                      <a:endParaRPr lang="en-US" sz="1800" b="0" dirty="0"/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975500"/>
                  </a:ext>
                </a:extLst>
              </a:tr>
              <a:tr h="81531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Compute</a:t>
                      </a:r>
                    </a:p>
                    <a:p>
                      <a:pPr algn="ctr"/>
                      <a:r>
                        <a:rPr lang="en-US" sz="1800" b="0" dirty="0"/>
                        <a:t>(BF16)</a:t>
                      </a:r>
                    </a:p>
                  </a:txBody>
                  <a:tcPr marL="0" marR="0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312 TOPS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2 TOPS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21830274"/>
                  </a:ext>
                </a:extLst>
              </a:tr>
              <a:tr h="81531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Memory</a:t>
                      </a:r>
                    </a:p>
                  </a:txBody>
                  <a:tcPr marL="0" marR="0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80 GB</a:t>
                      </a:r>
                    </a:p>
                    <a:p>
                      <a:pPr algn="ctr"/>
                      <a:r>
                        <a:rPr lang="en-US" sz="1800" b="0" dirty="0"/>
                        <a:t>2 TB/s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512 GB</a:t>
                      </a:r>
                    </a:p>
                    <a:p>
                      <a:pPr algn="ctr"/>
                      <a:r>
                        <a:rPr lang="en-US" sz="1800" b="0" dirty="0"/>
                        <a:t>512 GB/s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47492114"/>
                  </a:ext>
                </a:extLst>
              </a:tr>
              <a:tr h="81531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PCIe</a:t>
                      </a:r>
                    </a:p>
                  </a:txBody>
                  <a:tcPr marL="0" marR="0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PCIe gen4 32 GB/s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8328592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BD9167CF-F935-4307-BAAA-9EDE858E3A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8604620"/>
              </p:ext>
            </p:extLst>
          </p:nvPr>
        </p:nvGraphicFramePr>
        <p:xfrm>
          <a:off x="4876046" y="2129640"/>
          <a:ext cx="7097293" cy="383261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7268">
                  <a:extLst>
                    <a:ext uri="{9D8B030D-6E8A-4147-A177-3AD203B41FA5}">
                      <a16:colId xmlns:a16="http://schemas.microsoft.com/office/drawing/2014/main" val="3868337261"/>
                    </a:ext>
                  </a:extLst>
                </a:gridCol>
                <a:gridCol w="2418156">
                  <a:extLst>
                    <a:ext uri="{9D8B030D-6E8A-4147-A177-3AD203B41FA5}">
                      <a16:colId xmlns:a16="http://schemas.microsoft.com/office/drawing/2014/main" val="2326109274"/>
                    </a:ext>
                  </a:extLst>
                </a:gridCol>
                <a:gridCol w="2631869">
                  <a:extLst>
                    <a:ext uri="{9D8B030D-6E8A-4147-A177-3AD203B41FA5}">
                      <a16:colId xmlns:a16="http://schemas.microsoft.com/office/drawing/2014/main" val="494342358"/>
                    </a:ext>
                  </a:extLst>
                </a:gridCol>
              </a:tblGrid>
              <a:tr h="572356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/>
                        <a:t>Workload</a:t>
                      </a:r>
                      <a:endParaRPr lang="en-US" sz="1800" b="0" dirty="0"/>
                    </a:p>
                  </a:txBody>
                  <a:tcPr marL="0" marR="0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rgbClr val="CDED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rgbClr val="CDE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332255"/>
                  </a:ext>
                </a:extLst>
              </a:tr>
              <a:tr h="639064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Model</a:t>
                      </a:r>
                    </a:p>
                  </a:txBody>
                  <a:tcPr marL="0" marR="0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Switch Transformers</a:t>
                      </a:r>
                    </a:p>
                    <a:p>
                      <a:pPr algn="ctr"/>
                      <a:r>
                        <a:rPr lang="en-US" sz="1800" b="0" dirty="0"/>
                        <a:t>(Top-1 gating)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NLLB-</a:t>
                      </a:r>
                      <a:r>
                        <a:rPr lang="en-US" sz="1800" b="0" dirty="0" err="1"/>
                        <a:t>MoE</a:t>
                      </a:r>
                      <a:endParaRPr lang="en-US" sz="1800" b="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/>
                        <a:t>(Top-2 gating)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21830274"/>
                  </a:ext>
                </a:extLst>
              </a:tr>
              <a:tr h="639064">
                <a:tc>
                  <a:txBody>
                    <a:bodyPr/>
                    <a:lstStyle/>
                    <a:p>
                      <a:pPr algn="ctr"/>
                      <a:r>
                        <a:rPr lang="en-US" sz="1800" b="0"/>
                        <a:t>Experts per </a:t>
                      </a:r>
                      <a:r>
                        <a:rPr lang="en-US" sz="1800" b="0" dirty="0" err="1"/>
                        <a:t>MoE</a:t>
                      </a:r>
                      <a:endParaRPr lang="en-US" sz="1800" b="0" dirty="0"/>
                    </a:p>
                  </a:txBody>
                  <a:tcPr marL="0" marR="0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128 (each 8.4 MB)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128 </a:t>
                      </a:r>
                      <a:r>
                        <a:rPr lang="en-US" altLang="ko-KR" sz="1800" b="0" dirty="0"/>
                        <a:t>(each 33.6 MB)</a:t>
                      </a:r>
                      <a:endParaRPr lang="en-US" sz="1800" b="0" dirty="0"/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47492114"/>
                  </a:ext>
                </a:extLst>
              </a:tr>
              <a:tr h="660711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Layers</a:t>
                      </a:r>
                    </a:p>
                    <a:p>
                      <a:pPr algn="ctr"/>
                      <a:r>
                        <a:rPr lang="en-US" sz="1800" b="0" dirty="0"/>
                        <a:t>(Non-</a:t>
                      </a:r>
                      <a:r>
                        <a:rPr lang="en-US" sz="1800" b="0" dirty="0" err="1"/>
                        <a:t>MoE</a:t>
                      </a:r>
                      <a:r>
                        <a:rPr lang="en-US" sz="1800" b="0" dirty="0"/>
                        <a:t>/</a:t>
                      </a:r>
                      <a:r>
                        <a:rPr lang="en-US" sz="1800" b="0" dirty="0" err="1"/>
                        <a:t>MoE</a:t>
                      </a:r>
                      <a:r>
                        <a:rPr lang="en-US" sz="1800" b="0" dirty="0"/>
                        <a:t>)</a:t>
                      </a:r>
                    </a:p>
                  </a:txBody>
                  <a:tcPr marL="0" marR="0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24 / 24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36 / 12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48328592"/>
                  </a:ext>
                </a:extLst>
              </a:tr>
              <a:tr h="660711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Model Size</a:t>
                      </a:r>
                    </a:p>
                    <a:p>
                      <a:pPr algn="ctr"/>
                      <a:r>
                        <a:rPr lang="en-US" sz="1800" b="0" dirty="0"/>
                        <a:t>(Dense/</a:t>
                      </a:r>
                      <a:r>
                        <a:rPr lang="en-US" sz="1800" b="0" dirty="0" err="1"/>
                        <a:t>MoE</a:t>
                      </a:r>
                      <a:r>
                        <a:rPr lang="en-US" sz="1800" b="0" dirty="0"/>
                        <a:t>)</a:t>
                      </a:r>
                    </a:p>
                  </a:txBody>
                  <a:tcPr marL="0" marR="0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1.1 GB / 51.5 GB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5.7 GB / 103.1 GB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07597278"/>
                  </a:ext>
                </a:extLst>
              </a:tr>
              <a:tr h="660711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Task</a:t>
                      </a:r>
                    </a:p>
                  </a:txBody>
                  <a:tcPr marL="0" marR="0" marT="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err="1"/>
                        <a:t>XSum</a:t>
                      </a:r>
                      <a:endParaRPr lang="en-US" sz="1800" b="0" dirty="0"/>
                    </a:p>
                    <a:p>
                      <a:pPr algn="ctr"/>
                      <a:r>
                        <a:rPr lang="en-US" sz="1800" b="0" dirty="0"/>
                        <a:t>(Summarization)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FLORES-200</a:t>
                      </a:r>
                    </a:p>
                    <a:p>
                      <a:pPr algn="ctr"/>
                      <a:r>
                        <a:rPr lang="en-US" sz="1800" b="0" dirty="0"/>
                        <a:t>(Machine Translation)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31756203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935328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2A3327E-1707-4CA7-A99B-71A39CB72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MoNDE</a:t>
            </a:r>
            <a:r>
              <a:rPr lang="en-US" dirty="0"/>
              <a:t> achieves </a:t>
            </a:r>
            <a:r>
              <a:rPr lang="en-US" dirty="0">
                <a:solidFill>
                  <a:srgbClr val="C00000"/>
                </a:solidFill>
              </a:rPr>
              <a:t>4.9</a:t>
            </a:r>
            <a:r>
              <a:rPr lang="en-US" altLang="ko-KR" dirty="0">
                <a:solidFill>
                  <a:srgbClr val="C00000"/>
                </a:solidFill>
              </a:rPr>
              <a:t>×</a:t>
            </a:r>
            <a:r>
              <a:rPr lang="en-US" altLang="ko-KR" dirty="0">
                <a:solidFill>
                  <a:srgbClr val="4472C4"/>
                </a:solidFill>
              </a:rPr>
              <a:t> </a:t>
            </a:r>
            <a:r>
              <a:rPr lang="en-US" altLang="ko-KR" dirty="0"/>
              <a:t>and</a:t>
            </a:r>
            <a:r>
              <a:rPr lang="ko-KR" altLang="en-US" dirty="0">
                <a:solidFill>
                  <a:srgbClr val="4472C4"/>
                </a:solidFill>
              </a:rPr>
              <a:t> </a:t>
            </a:r>
            <a:r>
              <a:rPr lang="en-US" altLang="ko-KR" dirty="0">
                <a:solidFill>
                  <a:srgbClr val="C00000"/>
                </a:solidFill>
              </a:rPr>
              <a:t>1.5×</a:t>
            </a:r>
            <a:r>
              <a:rPr lang="en-US" altLang="ko-KR" dirty="0"/>
              <a:t> speedups</a:t>
            </a:r>
            <a:r>
              <a:rPr lang="ko-KR" altLang="en-US" dirty="0"/>
              <a:t> </a:t>
            </a:r>
            <a:r>
              <a:rPr lang="en-US" altLang="ko-KR" dirty="0"/>
              <a:t>for the encoder and decoder</a:t>
            </a:r>
          </a:p>
        </p:txBody>
      </p:sp>
      <p:graphicFrame>
        <p:nvGraphicFramePr>
          <p:cNvPr id="24" name="차트 23">
            <a:extLst>
              <a:ext uri="{FF2B5EF4-FFF2-40B4-BE49-F238E27FC236}">
                <a16:creationId xmlns:a16="http://schemas.microsoft.com/office/drawing/2014/main" id="{3E17BA17-8BFA-4A11-AFC1-988A8FE018F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8767993"/>
              </p:ext>
            </p:extLst>
          </p:nvPr>
        </p:nvGraphicFramePr>
        <p:xfrm>
          <a:off x="845713" y="2248259"/>
          <a:ext cx="10500574" cy="35536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제목 4">
            <a:extLst>
              <a:ext uri="{FF2B5EF4-FFF2-40B4-BE49-F238E27FC236}">
                <a16:creationId xmlns:a16="http://schemas.microsoft.com/office/drawing/2014/main" id="{CA7CF2B5-D1E9-4AF0-A0BB-B306DA12B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CDFC250E-53CE-44DF-90EC-7A11288F2613}"/>
              </a:ext>
            </a:extLst>
          </p:cNvPr>
          <p:cNvSpPr/>
          <p:nvPr/>
        </p:nvSpPr>
        <p:spPr>
          <a:xfrm>
            <a:off x="6604954" y="2964754"/>
            <a:ext cx="1019176" cy="2180172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B5238EA5-8127-4748-94D2-C3347D1C83FE}"/>
              </a:ext>
            </a:extLst>
          </p:cNvPr>
          <p:cNvSpPr/>
          <p:nvPr/>
        </p:nvSpPr>
        <p:spPr>
          <a:xfrm>
            <a:off x="7753350" y="2964753"/>
            <a:ext cx="3354336" cy="2180172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96848EC8-00A0-4528-ABA5-F8D9E2A797ED}"/>
              </a:ext>
            </a:extLst>
          </p:cNvPr>
          <p:cNvSpPr/>
          <p:nvPr/>
        </p:nvSpPr>
        <p:spPr>
          <a:xfrm>
            <a:off x="1941564" y="2964754"/>
            <a:ext cx="4583368" cy="2829891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07108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4" grpId="0">
        <p:bldAsOne/>
      </p:bldGraphic>
      <p:bldP spid="69" grpId="0" animBg="1"/>
      <p:bldP spid="69" grpId="1" animBg="1"/>
      <p:bldP spid="69" grpId="2" animBg="1"/>
      <p:bldP spid="70" grpId="0" animBg="1"/>
      <p:bldP spid="70" grpId="1" animBg="1"/>
      <p:bldP spid="71" grpId="0" animBg="1"/>
      <p:bldP spid="71" grpId="1" animBg="1"/>
      <p:bldP spid="71" grpId="2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CA7CF2B5-D1E9-4AF0-A0BB-B306DA12B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2A3327E-1707-4CA7-A99B-71A39CB72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MoNDE</a:t>
            </a:r>
            <a:r>
              <a:rPr lang="en-US" dirty="0"/>
              <a:t> enables large-scale </a:t>
            </a:r>
            <a:r>
              <a:rPr lang="en-US" dirty="0" err="1"/>
              <a:t>MoE</a:t>
            </a:r>
            <a:r>
              <a:rPr lang="en-US" dirty="0"/>
              <a:t> inference</a:t>
            </a:r>
          </a:p>
          <a:p>
            <a:pPr lvl="1"/>
            <a:r>
              <a:rPr lang="en-US" dirty="0"/>
              <a:t>Utilizes near-data processing on emerging CXL memory devices</a:t>
            </a:r>
          </a:p>
          <a:p>
            <a:pPr lvl="1"/>
            <a:r>
              <a:rPr lang="en-US" dirty="0"/>
              <a:t>Replaces movement of massive experts with relatively cheap activations</a:t>
            </a:r>
          </a:p>
          <a:p>
            <a:pPr lvl="1"/>
            <a:r>
              <a:rPr lang="en-US" dirty="0"/>
              <a:t>Leverages the GPU and NDP collaboration for efficient inference</a:t>
            </a:r>
          </a:p>
          <a:p>
            <a:pPr lvl="1"/>
            <a:r>
              <a:rPr lang="en-US" dirty="0"/>
              <a:t>Resource-efficient solution over multi-GPU settings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04205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73171F2-54E9-4DF3-80A8-4FC46EC93E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8790" y="2068287"/>
            <a:ext cx="9654420" cy="1604154"/>
          </a:xfrm>
        </p:spPr>
        <p:txBody>
          <a:bodyPr/>
          <a:lstStyle/>
          <a:p>
            <a:pPr algn="ctr"/>
            <a:r>
              <a:rPr lang="en-US" dirty="0"/>
              <a:t>Thank you!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E12400FE-A71A-4B43-A8C5-E88FF74B5C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1679" y="4038600"/>
            <a:ext cx="6868642" cy="2273300"/>
          </a:xfrm>
          <a:solidFill>
            <a:schemeClr val="bg1">
              <a:alpha val="80000"/>
            </a:schemeClr>
          </a:solidFill>
        </p:spPr>
        <p:txBody>
          <a:bodyPr anchor="ctr" anchorCtr="0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 more information and discussions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Contact : </a:t>
            </a:r>
            <a:r>
              <a:rPr lang="en-US" dirty="0">
                <a:hlinkClick r:id="rId3"/>
              </a:rPr>
              <a:t>taehyunzzz@snu.ac.kr</a:t>
            </a: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More details available in paper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/>
              <a:t>Cost analysis of parameter and activation movement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 err="1"/>
              <a:t>MoNDE</a:t>
            </a:r>
            <a:r>
              <a:rPr lang="en-US" dirty="0"/>
              <a:t> device architecture and programming model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/>
              <a:t>Evaluations on model sensitivity and CPU</a:t>
            </a:r>
          </a:p>
        </p:txBody>
      </p:sp>
    </p:spTree>
    <p:extLst>
      <p:ext uri="{BB962C8B-B14F-4D97-AF65-F5344CB8AC3E}">
        <p14:creationId xmlns:p14="http://schemas.microsoft.com/office/powerpoint/2010/main" val="26583562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1CA2C06D-F774-4CA7-B659-EB0AD41DE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GPU-</a:t>
            </a:r>
            <a:r>
              <a:rPr lang="en-US" dirty="0" err="1"/>
              <a:t>MoNDE</a:t>
            </a:r>
            <a:r>
              <a:rPr lang="en-US" dirty="0"/>
              <a:t> Communication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21C38FAC-E813-4A71-B8BF-EE17BBA3F8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P2P protocols enables</a:t>
            </a:r>
            <a:r>
              <a:rPr lang="ko-KR" altLang="en-US" dirty="0"/>
              <a:t> </a:t>
            </a:r>
            <a:r>
              <a:rPr lang="en-US" altLang="ko-KR" dirty="0"/>
              <a:t>direct</a:t>
            </a:r>
            <a:r>
              <a:rPr lang="ko-KR" altLang="en-US" dirty="0"/>
              <a:t> </a:t>
            </a:r>
            <a:r>
              <a:rPr lang="en-US" altLang="ko-KR" dirty="0"/>
              <a:t>CXL-to-GPU communication</a:t>
            </a:r>
            <a:r>
              <a:rPr lang="en-US" dirty="0"/>
              <a:t> (e.g., </a:t>
            </a:r>
            <a:r>
              <a:rPr lang="en-US" dirty="0" err="1"/>
              <a:t>GPUDirect</a:t>
            </a:r>
            <a:r>
              <a:rPr lang="en-US" dirty="0"/>
              <a:t>)</a:t>
            </a: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40D96835-22D6-4E95-AE52-B41DFA73A33D}"/>
              </a:ext>
            </a:extLst>
          </p:cNvPr>
          <p:cNvGrpSpPr/>
          <p:nvPr/>
        </p:nvGrpSpPr>
        <p:grpSpPr>
          <a:xfrm>
            <a:off x="2418076" y="2307234"/>
            <a:ext cx="2821136" cy="3666622"/>
            <a:chOff x="2418076" y="2559551"/>
            <a:chExt cx="2821136" cy="3666622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E66B70EB-7EAE-4178-A04F-67F1F687B70D}"/>
                </a:ext>
              </a:extLst>
            </p:cNvPr>
            <p:cNvGrpSpPr/>
            <p:nvPr/>
          </p:nvGrpSpPr>
          <p:grpSpPr>
            <a:xfrm>
              <a:off x="2418076" y="2559551"/>
              <a:ext cx="2676121" cy="3666622"/>
              <a:chOff x="1351770" y="2449690"/>
              <a:chExt cx="2676121" cy="3666622"/>
            </a:xfrm>
          </p:grpSpPr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E7AD4D57-3168-4879-8C95-9380EB4F2EB9}"/>
                  </a:ext>
                </a:extLst>
              </p:cNvPr>
              <p:cNvGrpSpPr/>
              <p:nvPr/>
            </p:nvGrpSpPr>
            <p:grpSpPr>
              <a:xfrm>
                <a:off x="1351770" y="2449690"/>
                <a:ext cx="2676121" cy="3187460"/>
                <a:chOff x="702790" y="2708335"/>
                <a:chExt cx="2280737" cy="3203579"/>
              </a:xfrm>
            </p:grpSpPr>
            <p:cxnSp>
              <p:nvCxnSpPr>
                <p:cNvPr id="9" name="직선 연결선 8">
                  <a:extLst>
                    <a:ext uri="{FF2B5EF4-FFF2-40B4-BE49-F238E27FC236}">
                      <a16:creationId xmlns:a16="http://schemas.microsoft.com/office/drawing/2014/main" id="{0DBEB3A9-C763-483E-B460-7B550321F38F}"/>
                    </a:ext>
                  </a:extLst>
                </p:cNvPr>
                <p:cNvCxnSpPr>
                  <a:cxnSpLocks/>
                  <a:endCxn id="19" idx="2"/>
                </p:cNvCxnSpPr>
                <p:nvPr/>
              </p:nvCxnSpPr>
              <p:spPr>
                <a:xfrm flipV="1">
                  <a:off x="1237606" y="3907424"/>
                  <a:ext cx="0" cy="254758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" name="사각형: 둥근 모서리 82">
                  <a:extLst>
                    <a:ext uri="{FF2B5EF4-FFF2-40B4-BE49-F238E27FC236}">
                      <a16:creationId xmlns:a16="http://schemas.microsoft.com/office/drawing/2014/main" id="{560F6D7C-B65C-4DD3-96E4-719F6E392233}"/>
                    </a:ext>
                  </a:extLst>
                </p:cNvPr>
                <p:cNvSpPr/>
                <p:nvPr/>
              </p:nvSpPr>
              <p:spPr>
                <a:xfrm>
                  <a:off x="1977474" y="4870728"/>
                  <a:ext cx="998236" cy="847960"/>
                </a:xfrm>
                <a:prstGeom prst="roundRect">
                  <a:avLst>
                    <a:gd name="adj" fmla="val 3000"/>
                  </a:avLst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2000" spc="-20" dirty="0">
                    <a:solidFill>
                      <a:schemeClr val="tx1"/>
                    </a:solidFill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2" name="사각형: 둥근 모서리 82">
                  <a:extLst>
                    <a:ext uri="{FF2B5EF4-FFF2-40B4-BE49-F238E27FC236}">
                      <a16:creationId xmlns:a16="http://schemas.microsoft.com/office/drawing/2014/main" id="{6D21036C-5341-4F96-8567-6246B29385F5}"/>
                    </a:ext>
                  </a:extLst>
                </p:cNvPr>
                <p:cNvSpPr/>
                <p:nvPr/>
              </p:nvSpPr>
              <p:spPr>
                <a:xfrm>
                  <a:off x="1878790" y="5063954"/>
                  <a:ext cx="998236" cy="847960"/>
                </a:xfrm>
                <a:prstGeom prst="roundRect">
                  <a:avLst>
                    <a:gd name="adj" fmla="val 3000"/>
                  </a:avLst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2000" b="1" spc="-20" dirty="0" err="1">
                      <a:solidFill>
                        <a:schemeClr val="tx1"/>
                      </a:solidFill>
                      <a:cs typeface="Arial" panose="020B0604020202020204" pitchFamily="34" charset="0"/>
                    </a:rPr>
                    <a:t>MoNDE</a:t>
                  </a:r>
                  <a:r>
                    <a:rPr lang="en-US" sz="2000" b="1" spc="-20" dirty="0">
                      <a:solidFill>
                        <a:schemeClr val="tx1"/>
                      </a:solidFill>
                      <a:cs typeface="Arial" panose="020B0604020202020204" pitchFamily="34" charset="0"/>
                    </a:rPr>
                    <a:t> Device</a:t>
                  </a:r>
                </a:p>
              </p:txBody>
            </p:sp>
            <p:sp>
              <p:nvSpPr>
                <p:cNvPr id="13" name="사각형: 둥근 모서리 82">
                  <a:extLst>
                    <a:ext uri="{FF2B5EF4-FFF2-40B4-BE49-F238E27FC236}">
                      <a16:creationId xmlns:a16="http://schemas.microsoft.com/office/drawing/2014/main" id="{A867926D-AEC5-4DD0-8C9A-8B74AEA92E7E}"/>
                    </a:ext>
                  </a:extLst>
                </p:cNvPr>
                <p:cNvSpPr/>
                <p:nvPr/>
              </p:nvSpPr>
              <p:spPr>
                <a:xfrm>
                  <a:off x="792930" y="4870728"/>
                  <a:ext cx="908431" cy="847960"/>
                </a:xfrm>
                <a:prstGeom prst="roundRect">
                  <a:avLst>
                    <a:gd name="adj" fmla="val 3000"/>
                  </a:avLst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2000" spc="-20" dirty="0">
                    <a:solidFill>
                      <a:schemeClr val="tx1"/>
                    </a:solidFill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4" name="사각형: 둥근 모서리 82">
                  <a:extLst>
                    <a:ext uri="{FF2B5EF4-FFF2-40B4-BE49-F238E27FC236}">
                      <a16:creationId xmlns:a16="http://schemas.microsoft.com/office/drawing/2014/main" id="{3A141956-96A1-4EA3-B751-724AEF2A9191}"/>
                    </a:ext>
                  </a:extLst>
                </p:cNvPr>
                <p:cNvSpPr/>
                <p:nvPr/>
              </p:nvSpPr>
              <p:spPr>
                <a:xfrm>
                  <a:off x="703123" y="5063954"/>
                  <a:ext cx="908431" cy="847960"/>
                </a:xfrm>
                <a:prstGeom prst="roundRect">
                  <a:avLst>
                    <a:gd name="adj" fmla="val 3000"/>
                  </a:avLst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2000" spc="-20" dirty="0">
                      <a:solidFill>
                        <a:schemeClr val="tx1"/>
                      </a:solidFill>
                      <a:cs typeface="Arial" panose="020B0604020202020204" pitchFamily="34" charset="0"/>
                    </a:rPr>
                    <a:t>GPU</a:t>
                  </a:r>
                </a:p>
              </p:txBody>
            </p:sp>
            <p:cxnSp>
              <p:nvCxnSpPr>
                <p:cNvPr id="15" name="직선 연결선 14">
                  <a:extLst>
                    <a:ext uri="{FF2B5EF4-FFF2-40B4-BE49-F238E27FC236}">
                      <a16:creationId xmlns:a16="http://schemas.microsoft.com/office/drawing/2014/main" id="{4442CED0-B45C-4842-9625-85C8D9BAD4D1}"/>
                    </a:ext>
                  </a:extLst>
                </p:cNvPr>
                <p:cNvCxnSpPr>
                  <a:cxnSpLocks/>
                  <a:stCxn id="11" idx="0"/>
                  <a:endCxn id="53" idx="2"/>
                </p:cNvCxnSpPr>
                <p:nvPr/>
              </p:nvCxnSpPr>
              <p:spPr>
                <a:xfrm flipH="1" flipV="1">
                  <a:off x="2474255" y="3907421"/>
                  <a:ext cx="2337" cy="96330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직선 연결선 15">
                  <a:extLst>
                    <a:ext uri="{FF2B5EF4-FFF2-40B4-BE49-F238E27FC236}">
                      <a16:creationId xmlns:a16="http://schemas.microsoft.com/office/drawing/2014/main" id="{3885AA00-743D-42F0-9A32-507854B47493}"/>
                    </a:ext>
                  </a:extLst>
                </p:cNvPr>
                <p:cNvCxnSpPr>
                  <a:cxnSpLocks/>
                  <a:stCxn id="13" idx="0"/>
                </p:cNvCxnSpPr>
                <p:nvPr/>
              </p:nvCxnSpPr>
              <p:spPr>
                <a:xfrm flipH="1" flipV="1">
                  <a:off x="1247144" y="4585158"/>
                  <a:ext cx="1" cy="285571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사각형: 둥근 모서리 82">
                  <a:extLst>
                    <a:ext uri="{FF2B5EF4-FFF2-40B4-BE49-F238E27FC236}">
                      <a16:creationId xmlns:a16="http://schemas.microsoft.com/office/drawing/2014/main" id="{EA69440A-8EFE-4F11-A679-170FC01FA9D9}"/>
                    </a:ext>
                  </a:extLst>
                </p:cNvPr>
                <p:cNvSpPr/>
                <p:nvPr/>
              </p:nvSpPr>
              <p:spPr>
                <a:xfrm>
                  <a:off x="702791" y="2708335"/>
                  <a:ext cx="1069631" cy="1199086"/>
                </a:xfrm>
                <a:prstGeom prst="roundRect">
                  <a:avLst>
                    <a:gd name="adj" fmla="val 3000"/>
                  </a:avLst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2000" spc="-20" dirty="0">
                    <a:solidFill>
                      <a:schemeClr val="tx1"/>
                    </a:solidFill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9" name="사각형: 둥근 모서리 82">
                  <a:extLst>
                    <a:ext uri="{FF2B5EF4-FFF2-40B4-BE49-F238E27FC236}">
                      <a16:creationId xmlns:a16="http://schemas.microsoft.com/office/drawing/2014/main" id="{59439620-9DD4-4985-AB34-21EE32565DD0}"/>
                    </a:ext>
                  </a:extLst>
                </p:cNvPr>
                <p:cNvSpPr/>
                <p:nvPr/>
              </p:nvSpPr>
              <p:spPr>
                <a:xfrm>
                  <a:off x="773850" y="3531625"/>
                  <a:ext cx="927512" cy="375799"/>
                </a:xfrm>
                <a:prstGeom prst="roundRect">
                  <a:avLst>
                    <a:gd name="adj" fmla="val 3000"/>
                  </a:avLst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2000" spc="-20" dirty="0">
                      <a:solidFill>
                        <a:schemeClr val="tx1"/>
                      </a:solidFill>
                      <a:cs typeface="Arial" panose="020B0604020202020204" pitchFamily="34" charset="0"/>
                    </a:rPr>
                    <a:t>CXL I/F</a:t>
                  </a:r>
                </a:p>
              </p:txBody>
            </p:sp>
            <p:sp>
              <p:nvSpPr>
                <p:cNvPr id="20" name="사각형: 둥근 모서리 82">
                  <a:extLst>
                    <a:ext uri="{FF2B5EF4-FFF2-40B4-BE49-F238E27FC236}">
                      <a16:creationId xmlns:a16="http://schemas.microsoft.com/office/drawing/2014/main" id="{D7E80188-F715-4477-8E44-138EAA0E46D7}"/>
                    </a:ext>
                  </a:extLst>
                </p:cNvPr>
                <p:cNvSpPr/>
                <p:nvPr/>
              </p:nvSpPr>
              <p:spPr>
                <a:xfrm>
                  <a:off x="702790" y="4161468"/>
                  <a:ext cx="2280737" cy="455214"/>
                </a:xfrm>
                <a:prstGeom prst="roundRect">
                  <a:avLst>
                    <a:gd name="adj" fmla="val 3000"/>
                  </a:avLst>
                </a:prstGeom>
                <a:pattFill prst="wdUpDiag">
                  <a:fgClr>
                    <a:schemeClr val="bg1">
                      <a:lumMod val="85000"/>
                    </a:schemeClr>
                  </a:fgClr>
                  <a:bgClr>
                    <a:schemeClr val="bg1"/>
                  </a:bgClr>
                </a:patt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2000" b="1" spc="-20" dirty="0">
                      <a:solidFill>
                        <a:schemeClr val="bg1">
                          <a:lumMod val="50000"/>
                        </a:schemeClr>
                      </a:solidFill>
                      <a:cs typeface="Arial" panose="020B0604020202020204" pitchFamily="34" charset="0"/>
                    </a:rPr>
                    <a:t>PCIe Bus (BW</a:t>
                  </a:r>
                  <a:r>
                    <a:rPr lang="ko-KR" altLang="en-US" sz="2000" b="1" spc="-20" dirty="0">
                      <a:solidFill>
                        <a:schemeClr val="bg1">
                          <a:lumMod val="50000"/>
                        </a:schemeClr>
                      </a:solidFill>
                      <a:cs typeface="Arial" panose="020B0604020202020204" pitchFamily="34" charset="0"/>
                    </a:rPr>
                    <a:t>↓</a:t>
                  </a:r>
                  <a:r>
                    <a:rPr lang="en-US" altLang="ko-KR" sz="2000" b="1" spc="-20" dirty="0">
                      <a:solidFill>
                        <a:schemeClr val="bg1">
                          <a:lumMod val="50000"/>
                        </a:schemeClr>
                      </a:solidFill>
                      <a:cs typeface="Arial" panose="020B0604020202020204" pitchFamily="34" charset="0"/>
                    </a:rPr>
                    <a:t>)</a:t>
                  </a:r>
                  <a:endParaRPr lang="en-US" sz="2000" b="1" spc="-20" dirty="0">
                    <a:solidFill>
                      <a:schemeClr val="bg1">
                        <a:lumMod val="50000"/>
                      </a:schemeClr>
                    </a:solidFill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2" name="사각형: 둥근 모서리 82">
                  <a:extLst>
                    <a:ext uri="{FF2B5EF4-FFF2-40B4-BE49-F238E27FC236}">
                      <a16:creationId xmlns:a16="http://schemas.microsoft.com/office/drawing/2014/main" id="{452A9B5A-99E9-401D-9A62-57390577C415}"/>
                    </a:ext>
                  </a:extLst>
                </p:cNvPr>
                <p:cNvSpPr/>
                <p:nvPr/>
              </p:nvSpPr>
              <p:spPr>
                <a:xfrm>
                  <a:off x="773849" y="2720350"/>
                  <a:ext cx="927512" cy="822894"/>
                </a:xfrm>
                <a:prstGeom prst="roundRect">
                  <a:avLst>
                    <a:gd name="adj" fmla="val 724"/>
                  </a:avLst>
                </a:prstGeom>
                <a:noFill/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2000" spc="-20" dirty="0">
                      <a:solidFill>
                        <a:schemeClr val="tx1"/>
                      </a:solidFill>
                      <a:cs typeface="Arial" panose="020B0604020202020204" pitchFamily="34" charset="0"/>
                    </a:rPr>
                    <a:t>Host CPU</a:t>
                  </a:r>
                </a:p>
              </p:txBody>
            </p:sp>
          </p:grp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03CED4A2-6607-40D4-9457-62D46B4C7B6F}"/>
                  </a:ext>
                </a:extLst>
              </p:cNvPr>
              <p:cNvSpPr/>
              <p:nvPr/>
            </p:nvSpPr>
            <p:spPr>
              <a:xfrm>
                <a:off x="1352161" y="5753952"/>
                <a:ext cx="2666558" cy="3623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tx1"/>
                    </a:solidFill>
                  </a:rPr>
                  <a:t>CPU Intervention</a:t>
                </a:r>
              </a:p>
            </p:txBody>
          </p:sp>
        </p:grpSp>
        <p:cxnSp>
          <p:nvCxnSpPr>
            <p:cNvPr id="40" name="연결선: 꺾임 39">
              <a:extLst>
                <a:ext uri="{FF2B5EF4-FFF2-40B4-BE49-F238E27FC236}">
                  <a16:creationId xmlns:a16="http://schemas.microsoft.com/office/drawing/2014/main" id="{A5B15CFB-C6D9-46CA-A5AC-BFCB00C94DC0}"/>
                </a:ext>
              </a:extLst>
            </p:cNvPr>
            <p:cNvCxnSpPr>
              <a:cxnSpLocks/>
              <a:stCxn id="14" idx="0"/>
            </p:cNvCxnSpPr>
            <p:nvPr/>
          </p:nvCxnSpPr>
          <p:spPr>
            <a:xfrm rot="5400000" flipH="1" flipV="1">
              <a:off x="3034622" y="3669407"/>
              <a:ext cx="1150714" cy="1317109"/>
            </a:xfrm>
            <a:prstGeom prst="bentConnector3">
              <a:avLst>
                <a:gd name="adj1" fmla="val 50000"/>
              </a:avLst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사각형: 둥근 모서리 82">
              <a:extLst>
                <a:ext uri="{FF2B5EF4-FFF2-40B4-BE49-F238E27FC236}">
                  <a16:creationId xmlns:a16="http://schemas.microsoft.com/office/drawing/2014/main" id="{7764BCB0-1BCF-44B5-B335-F7AC8ED03FBD}"/>
                </a:ext>
              </a:extLst>
            </p:cNvPr>
            <p:cNvSpPr/>
            <p:nvPr/>
          </p:nvSpPr>
          <p:spPr>
            <a:xfrm>
              <a:off x="3547540" y="3813118"/>
              <a:ext cx="402944" cy="354014"/>
            </a:xfrm>
            <a:prstGeom prst="roundRect">
              <a:avLst>
                <a:gd name="adj" fmla="val 3000"/>
              </a:avLst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ko-KR" altLang="en-US" sz="2400" b="1" spc="-20" dirty="0">
                  <a:solidFill>
                    <a:srgbClr val="C00000"/>
                  </a:solidFill>
                  <a:cs typeface="Arial" panose="020B0604020202020204" pitchFamily="34" charset="0"/>
                </a:rPr>
                <a:t>①</a:t>
              </a:r>
              <a:endParaRPr lang="en-US" sz="2400" b="1" spc="-20" dirty="0">
                <a:solidFill>
                  <a:srgbClr val="C00000"/>
                </a:solidFill>
                <a:cs typeface="Arial" panose="020B0604020202020204" pitchFamily="34" charset="0"/>
              </a:endParaRPr>
            </a:p>
          </p:txBody>
        </p:sp>
        <p:cxnSp>
          <p:nvCxnSpPr>
            <p:cNvPr id="45" name="직선 화살표 연결선 44">
              <a:extLst>
                <a:ext uri="{FF2B5EF4-FFF2-40B4-BE49-F238E27FC236}">
                  <a16:creationId xmlns:a16="http://schemas.microsoft.com/office/drawing/2014/main" id="{ED099890-7560-4233-91D1-A1D7C44CD5FE}"/>
                </a:ext>
              </a:extLst>
            </p:cNvPr>
            <p:cNvCxnSpPr>
              <a:cxnSpLocks/>
            </p:cNvCxnSpPr>
            <p:nvPr/>
          </p:nvCxnSpPr>
          <p:spPr>
            <a:xfrm>
              <a:off x="4663518" y="3752604"/>
              <a:ext cx="0" cy="1158700"/>
            </a:xfrm>
            <a:prstGeom prst="straightConnector1">
              <a:avLst/>
            </a:prstGeom>
            <a:ln w="57150">
              <a:solidFill>
                <a:srgbClr val="4472C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사각형: 둥근 모서리 82">
              <a:extLst>
                <a:ext uri="{FF2B5EF4-FFF2-40B4-BE49-F238E27FC236}">
                  <a16:creationId xmlns:a16="http://schemas.microsoft.com/office/drawing/2014/main" id="{0C6B8948-1916-4180-A29C-375113623093}"/>
                </a:ext>
              </a:extLst>
            </p:cNvPr>
            <p:cNvSpPr/>
            <p:nvPr/>
          </p:nvSpPr>
          <p:spPr>
            <a:xfrm>
              <a:off x="3869109" y="2559551"/>
              <a:ext cx="1255060" cy="1193053"/>
            </a:xfrm>
            <a:prstGeom prst="roundRect">
              <a:avLst>
                <a:gd name="adj" fmla="val 300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spc="-20" dirty="0">
                  <a:solidFill>
                    <a:schemeClr val="tx1"/>
                  </a:solidFill>
                  <a:cs typeface="Arial" panose="020B0604020202020204" pitchFamily="34" charset="0"/>
                </a:rPr>
                <a:t>System</a:t>
              </a:r>
            </a:p>
            <a:p>
              <a:pPr algn="ctr"/>
              <a:r>
                <a:rPr lang="en-US" sz="2000" spc="-20" dirty="0">
                  <a:solidFill>
                    <a:schemeClr val="tx1"/>
                  </a:solidFill>
                  <a:cs typeface="Arial" panose="020B0604020202020204" pitchFamily="34" charset="0"/>
                </a:rPr>
                <a:t>Memory</a:t>
              </a:r>
            </a:p>
          </p:txBody>
        </p:sp>
        <p:sp>
          <p:nvSpPr>
            <p:cNvPr id="58" name="사각형: 둥근 모서리 82">
              <a:extLst>
                <a:ext uri="{FF2B5EF4-FFF2-40B4-BE49-F238E27FC236}">
                  <a16:creationId xmlns:a16="http://schemas.microsoft.com/office/drawing/2014/main" id="{12ECC5FF-AFBD-458A-8CC7-CEF14D5C7CCC}"/>
                </a:ext>
              </a:extLst>
            </p:cNvPr>
            <p:cNvSpPr/>
            <p:nvPr/>
          </p:nvSpPr>
          <p:spPr>
            <a:xfrm>
              <a:off x="4836268" y="4149786"/>
              <a:ext cx="402944" cy="354014"/>
            </a:xfrm>
            <a:prstGeom prst="roundRect">
              <a:avLst>
                <a:gd name="adj" fmla="val 3000"/>
              </a:avLst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ko-KR" altLang="en-US" sz="2400" b="1" spc="-20" dirty="0">
                  <a:solidFill>
                    <a:srgbClr val="4472C4"/>
                  </a:solidFill>
                  <a:cs typeface="Arial" panose="020B0604020202020204" pitchFamily="34" charset="0"/>
                </a:rPr>
                <a:t>②</a:t>
              </a:r>
              <a:endParaRPr lang="en-US" sz="2400" b="1" spc="-20" dirty="0">
                <a:solidFill>
                  <a:srgbClr val="4472C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19E79687-210F-412D-8E91-541B79714029}"/>
              </a:ext>
            </a:extLst>
          </p:cNvPr>
          <p:cNvGrpSpPr/>
          <p:nvPr/>
        </p:nvGrpSpPr>
        <p:grpSpPr>
          <a:xfrm>
            <a:off x="6848669" y="2307234"/>
            <a:ext cx="3043460" cy="3666622"/>
            <a:chOff x="6848669" y="2559551"/>
            <a:chExt cx="3043460" cy="3666622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90F3418C-1C4C-4259-BA6D-8E9C67372890}"/>
                </a:ext>
              </a:extLst>
            </p:cNvPr>
            <p:cNvGrpSpPr/>
            <p:nvPr/>
          </p:nvGrpSpPr>
          <p:grpSpPr>
            <a:xfrm>
              <a:off x="6848669" y="2559551"/>
              <a:ext cx="3043460" cy="3666622"/>
              <a:chOff x="1163710" y="2449690"/>
              <a:chExt cx="3043460" cy="3666622"/>
            </a:xfrm>
          </p:grpSpPr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B1B931D2-E6BF-4FA4-9282-6916CF009031}"/>
                  </a:ext>
                </a:extLst>
              </p:cNvPr>
              <p:cNvGrpSpPr/>
              <p:nvPr/>
            </p:nvGrpSpPr>
            <p:grpSpPr>
              <a:xfrm>
                <a:off x="1351770" y="2449690"/>
                <a:ext cx="2676122" cy="3187460"/>
                <a:chOff x="702790" y="2708335"/>
                <a:chExt cx="2280738" cy="3203579"/>
              </a:xfrm>
            </p:grpSpPr>
            <p:cxnSp>
              <p:nvCxnSpPr>
                <p:cNvPr id="26" name="직선 연결선 25">
                  <a:extLst>
                    <a:ext uri="{FF2B5EF4-FFF2-40B4-BE49-F238E27FC236}">
                      <a16:creationId xmlns:a16="http://schemas.microsoft.com/office/drawing/2014/main" id="{D765E935-D2A9-46B5-B0CE-FF892400AF4A}"/>
                    </a:ext>
                  </a:extLst>
                </p:cNvPr>
                <p:cNvCxnSpPr>
                  <a:cxnSpLocks/>
                  <a:endCxn id="36" idx="2"/>
                </p:cNvCxnSpPr>
                <p:nvPr/>
              </p:nvCxnSpPr>
              <p:spPr>
                <a:xfrm flipV="1">
                  <a:off x="1237606" y="3907424"/>
                  <a:ext cx="0" cy="254758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직선 연결선 26">
                  <a:extLst>
                    <a:ext uri="{FF2B5EF4-FFF2-40B4-BE49-F238E27FC236}">
                      <a16:creationId xmlns:a16="http://schemas.microsoft.com/office/drawing/2014/main" id="{96B1FE39-3E7C-44F5-838D-22DF9C15F4EE}"/>
                    </a:ext>
                  </a:extLst>
                </p:cNvPr>
                <p:cNvCxnSpPr>
                  <a:cxnSpLocks/>
                  <a:stCxn id="34" idx="2"/>
                </p:cNvCxnSpPr>
                <p:nvPr/>
              </p:nvCxnSpPr>
              <p:spPr>
                <a:xfrm>
                  <a:off x="2448713" y="3907421"/>
                  <a:ext cx="0" cy="242034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" name="사각형: 둥근 모서리 82">
                  <a:extLst>
                    <a:ext uri="{FF2B5EF4-FFF2-40B4-BE49-F238E27FC236}">
                      <a16:creationId xmlns:a16="http://schemas.microsoft.com/office/drawing/2014/main" id="{3D02D3A1-A788-4459-8953-94E811E9FFD6}"/>
                    </a:ext>
                  </a:extLst>
                </p:cNvPr>
                <p:cNvSpPr/>
                <p:nvPr/>
              </p:nvSpPr>
              <p:spPr>
                <a:xfrm>
                  <a:off x="1977474" y="4870728"/>
                  <a:ext cx="998236" cy="847960"/>
                </a:xfrm>
                <a:prstGeom prst="roundRect">
                  <a:avLst>
                    <a:gd name="adj" fmla="val 3000"/>
                  </a:avLst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2000" spc="-20" dirty="0">
                    <a:solidFill>
                      <a:schemeClr val="tx1"/>
                    </a:solidFill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9" name="사각형: 둥근 모서리 82">
                  <a:extLst>
                    <a:ext uri="{FF2B5EF4-FFF2-40B4-BE49-F238E27FC236}">
                      <a16:creationId xmlns:a16="http://schemas.microsoft.com/office/drawing/2014/main" id="{A3345F71-9BDF-480F-AE96-8984FBB617F5}"/>
                    </a:ext>
                  </a:extLst>
                </p:cNvPr>
                <p:cNvSpPr/>
                <p:nvPr/>
              </p:nvSpPr>
              <p:spPr>
                <a:xfrm>
                  <a:off x="1878790" y="5063954"/>
                  <a:ext cx="998236" cy="847960"/>
                </a:xfrm>
                <a:prstGeom prst="roundRect">
                  <a:avLst>
                    <a:gd name="adj" fmla="val 3000"/>
                  </a:avLst>
                </a:prstGeom>
                <a:solidFill>
                  <a:schemeClr val="tx2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2000" b="1" spc="-20" dirty="0" err="1">
                      <a:solidFill>
                        <a:schemeClr val="tx1"/>
                      </a:solidFill>
                      <a:cs typeface="Arial" panose="020B0604020202020204" pitchFamily="34" charset="0"/>
                    </a:rPr>
                    <a:t>MoNDE</a:t>
                  </a:r>
                  <a:r>
                    <a:rPr lang="en-US" sz="2000" b="1" spc="-20" dirty="0">
                      <a:solidFill>
                        <a:schemeClr val="tx1"/>
                      </a:solidFill>
                      <a:cs typeface="Arial" panose="020B0604020202020204" pitchFamily="34" charset="0"/>
                    </a:rPr>
                    <a:t> Device</a:t>
                  </a:r>
                </a:p>
              </p:txBody>
            </p:sp>
            <p:sp>
              <p:nvSpPr>
                <p:cNvPr id="30" name="사각형: 둥근 모서리 82">
                  <a:extLst>
                    <a:ext uri="{FF2B5EF4-FFF2-40B4-BE49-F238E27FC236}">
                      <a16:creationId xmlns:a16="http://schemas.microsoft.com/office/drawing/2014/main" id="{1512F45E-B26A-42B1-BCED-18FBF20614F6}"/>
                    </a:ext>
                  </a:extLst>
                </p:cNvPr>
                <p:cNvSpPr/>
                <p:nvPr/>
              </p:nvSpPr>
              <p:spPr>
                <a:xfrm>
                  <a:off x="792930" y="4870728"/>
                  <a:ext cx="908431" cy="847960"/>
                </a:xfrm>
                <a:prstGeom prst="roundRect">
                  <a:avLst>
                    <a:gd name="adj" fmla="val 3000"/>
                  </a:avLst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2000" spc="-20" dirty="0">
                    <a:solidFill>
                      <a:schemeClr val="tx1"/>
                    </a:solidFill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1" name="사각형: 둥근 모서리 82">
                  <a:extLst>
                    <a:ext uri="{FF2B5EF4-FFF2-40B4-BE49-F238E27FC236}">
                      <a16:creationId xmlns:a16="http://schemas.microsoft.com/office/drawing/2014/main" id="{13B15855-5857-4CA1-8660-4BD8FADFF864}"/>
                    </a:ext>
                  </a:extLst>
                </p:cNvPr>
                <p:cNvSpPr/>
                <p:nvPr/>
              </p:nvSpPr>
              <p:spPr>
                <a:xfrm>
                  <a:off x="703123" y="5063954"/>
                  <a:ext cx="908431" cy="847960"/>
                </a:xfrm>
                <a:prstGeom prst="roundRect">
                  <a:avLst>
                    <a:gd name="adj" fmla="val 3000"/>
                  </a:avLst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2000" spc="-20" dirty="0">
                      <a:solidFill>
                        <a:schemeClr val="tx1"/>
                      </a:solidFill>
                      <a:cs typeface="Arial" panose="020B0604020202020204" pitchFamily="34" charset="0"/>
                    </a:rPr>
                    <a:t>GPU</a:t>
                  </a:r>
                </a:p>
              </p:txBody>
            </p:sp>
            <p:cxnSp>
              <p:nvCxnSpPr>
                <p:cNvPr id="32" name="직선 연결선 31">
                  <a:extLst>
                    <a:ext uri="{FF2B5EF4-FFF2-40B4-BE49-F238E27FC236}">
                      <a16:creationId xmlns:a16="http://schemas.microsoft.com/office/drawing/2014/main" id="{93057F6B-4EB8-4ED0-9FB6-19D97E498F2F}"/>
                    </a:ext>
                  </a:extLst>
                </p:cNvPr>
                <p:cNvCxnSpPr>
                  <a:cxnSpLocks/>
                  <a:stCxn id="28" idx="0"/>
                </p:cNvCxnSpPr>
                <p:nvPr/>
              </p:nvCxnSpPr>
              <p:spPr>
                <a:xfrm flipV="1">
                  <a:off x="2476593" y="4616684"/>
                  <a:ext cx="1" cy="254045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직선 연결선 32">
                  <a:extLst>
                    <a:ext uri="{FF2B5EF4-FFF2-40B4-BE49-F238E27FC236}">
                      <a16:creationId xmlns:a16="http://schemas.microsoft.com/office/drawing/2014/main" id="{A8CFED5A-3389-4C3B-B717-9F3FB5F672BC}"/>
                    </a:ext>
                  </a:extLst>
                </p:cNvPr>
                <p:cNvCxnSpPr>
                  <a:cxnSpLocks/>
                  <a:stCxn id="30" idx="0"/>
                </p:cNvCxnSpPr>
                <p:nvPr/>
              </p:nvCxnSpPr>
              <p:spPr>
                <a:xfrm flipH="1" flipV="1">
                  <a:off x="1247144" y="4585158"/>
                  <a:ext cx="1" cy="285571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4" name="사각형: 둥근 모서리 82">
                  <a:extLst>
                    <a:ext uri="{FF2B5EF4-FFF2-40B4-BE49-F238E27FC236}">
                      <a16:creationId xmlns:a16="http://schemas.microsoft.com/office/drawing/2014/main" id="{5F4C119B-E413-4539-944E-5B9F7D151893}"/>
                    </a:ext>
                  </a:extLst>
                </p:cNvPr>
                <p:cNvSpPr/>
                <p:nvPr/>
              </p:nvSpPr>
              <p:spPr>
                <a:xfrm>
                  <a:off x="1913897" y="2708335"/>
                  <a:ext cx="1069631" cy="1199086"/>
                </a:xfrm>
                <a:prstGeom prst="roundRect">
                  <a:avLst>
                    <a:gd name="adj" fmla="val 3000"/>
                  </a:avLst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2000" spc="-20" dirty="0">
                      <a:solidFill>
                        <a:schemeClr val="tx1"/>
                      </a:solidFill>
                      <a:cs typeface="Arial" panose="020B0604020202020204" pitchFamily="34" charset="0"/>
                    </a:rPr>
                    <a:t>System</a:t>
                  </a:r>
                </a:p>
                <a:p>
                  <a:pPr algn="ctr"/>
                  <a:r>
                    <a:rPr lang="en-US" sz="2000" spc="-20" dirty="0">
                      <a:solidFill>
                        <a:schemeClr val="tx1"/>
                      </a:solidFill>
                      <a:cs typeface="Arial" panose="020B0604020202020204" pitchFamily="34" charset="0"/>
                    </a:rPr>
                    <a:t>Memory</a:t>
                  </a:r>
                </a:p>
              </p:txBody>
            </p:sp>
            <p:sp>
              <p:nvSpPr>
                <p:cNvPr id="35" name="사각형: 둥근 모서리 82">
                  <a:extLst>
                    <a:ext uri="{FF2B5EF4-FFF2-40B4-BE49-F238E27FC236}">
                      <a16:creationId xmlns:a16="http://schemas.microsoft.com/office/drawing/2014/main" id="{4358FECB-C34C-4AA9-BF1F-2293D231A72F}"/>
                    </a:ext>
                  </a:extLst>
                </p:cNvPr>
                <p:cNvSpPr/>
                <p:nvPr/>
              </p:nvSpPr>
              <p:spPr>
                <a:xfrm>
                  <a:off x="702791" y="2708335"/>
                  <a:ext cx="1069631" cy="1199086"/>
                </a:xfrm>
                <a:prstGeom prst="roundRect">
                  <a:avLst>
                    <a:gd name="adj" fmla="val 3000"/>
                  </a:avLst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2000" spc="-20" dirty="0">
                    <a:solidFill>
                      <a:schemeClr val="tx1"/>
                    </a:solidFill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6" name="사각형: 둥근 모서리 82">
                  <a:extLst>
                    <a:ext uri="{FF2B5EF4-FFF2-40B4-BE49-F238E27FC236}">
                      <a16:creationId xmlns:a16="http://schemas.microsoft.com/office/drawing/2014/main" id="{BD104B8F-FA25-4332-BD89-57CF43C21D73}"/>
                    </a:ext>
                  </a:extLst>
                </p:cNvPr>
                <p:cNvSpPr/>
                <p:nvPr/>
              </p:nvSpPr>
              <p:spPr>
                <a:xfrm>
                  <a:off x="773850" y="3531625"/>
                  <a:ext cx="927512" cy="375799"/>
                </a:xfrm>
                <a:prstGeom prst="roundRect">
                  <a:avLst>
                    <a:gd name="adj" fmla="val 3000"/>
                  </a:avLst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2000" spc="-20" dirty="0">
                      <a:solidFill>
                        <a:schemeClr val="tx1"/>
                      </a:solidFill>
                      <a:cs typeface="Arial" panose="020B0604020202020204" pitchFamily="34" charset="0"/>
                    </a:rPr>
                    <a:t>CXL I/F</a:t>
                  </a:r>
                </a:p>
              </p:txBody>
            </p:sp>
            <p:sp>
              <p:nvSpPr>
                <p:cNvPr id="37" name="사각형: 둥근 모서리 82">
                  <a:extLst>
                    <a:ext uri="{FF2B5EF4-FFF2-40B4-BE49-F238E27FC236}">
                      <a16:creationId xmlns:a16="http://schemas.microsoft.com/office/drawing/2014/main" id="{331B6F24-75BC-4755-9408-69802AD47FF0}"/>
                    </a:ext>
                  </a:extLst>
                </p:cNvPr>
                <p:cNvSpPr/>
                <p:nvPr/>
              </p:nvSpPr>
              <p:spPr>
                <a:xfrm>
                  <a:off x="702790" y="4161468"/>
                  <a:ext cx="2280737" cy="455214"/>
                </a:xfrm>
                <a:prstGeom prst="roundRect">
                  <a:avLst>
                    <a:gd name="adj" fmla="val 3000"/>
                  </a:avLst>
                </a:prstGeom>
                <a:pattFill prst="wdUpDiag">
                  <a:fgClr>
                    <a:schemeClr val="bg1">
                      <a:lumMod val="85000"/>
                    </a:schemeClr>
                  </a:fgClr>
                  <a:bgClr>
                    <a:schemeClr val="bg1"/>
                  </a:bgClr>
                </a:patt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2000" b="1" spc="-20" dirty="0">
                      <a:solidFill>
                        <a:schemeClr val="bg1">
                          <a:lumMod val="50000"/>
                        </a:schemeClr>
                      </a:solidFill>
                      <a:cs typeface="Arial" panose="020B0604020202020204" pitchFamily="34" charset="0"/>
                    </a:rPr>
                    <a:t>PCIe Bus (BW</a:t>
                  </a:r>
                  <a:r>
                    <a:rPr lang="ko-KR" altLang="en-US" sz="2000" b="1" spc="-20" dirty="0">
                      <a:solidFill>
                        <a:schemeClr val="bg1">
                          <a:lumMod val="50000"/>
                        </a:schemeClr>
                      </a:solidFill>
                      <a:cs typeface="Arial" panose="020B0604020202020204" pitchFamily="34" charset="0"/>
                    </a:rPr>
                    <a:t>↓</a:t>
                  </a:r>
                  <a:r>
                    <a:rPr lang="en-US" altLang="ko-KR" sz="2000" b="1" spc="-20" dirty="0">
                      <a:solidFill>
                        <a:schemeClr val="bg1">
                          <a:lumMod val="50000"/>
                        </a:schemeClr>
                      </a:solidFill>
                      <a:cs typeface="Arial" panose="020B0604020202020204" pitchFamily="34" charset="0"/>
                    </a:rPr>
                    <a:t>)</a:t>
                  </a:r>
                  <a:endParaRPr lang="en-US" sz="2000" b="1" spc="-20" dirty="0">
                    <a:solidFill>
                      <a:schemeClr val="bg1">
                        <a:lumMod val="50000"/>
                      </a:schemeClr>
                    </a:solidFill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38" name="연결선: 꺾임 37">
                  <a:extLst>
                    <a:ext uri="{FF2B5EF4-FFF2-40B4-BE49-F238E27FC236}">
                      <a16:creationId xmlns:a16="http://schemas.microsoft.com/office/drawing/2014/main" id="{628D8F93-5280-4823-A2CE-D2847A1B7CBC}"/>
                    </a:ext>
                  </a:extLst>
                </p:cNvPr>
                <p:cNvCxnSpPr>
                  <a:cxnSpLocks/>
                  <a:stCxn id="31" idx="0"/>
                  <a:endCxn id="29" idx="0"/>
                </p:cNvCxnSpPr>
                <p:nvPr/>
              </p:nvCxnSpPr>
              <p:spPr>
                <a:xfrm rot="5400000" flipH="1" flipV="1">
                  <a:off x="1767599" y="4453672"/>
                  <a:ext cx="16047" cy="1220570"/>
                </a:xfrm>
                <a:prstGeom prst="bentConnector3">
                  <a:avLst>
                    <a:gd name="adj1" fmla="val 2301861"/>
                  </a:avLst>
                </a:prstGeom>
                <a:ln w="57150">
                  <a:solidFill>
                    <a:srgbClr val="C00000"/>
                  </a:solidFill>
                  <a:prstDash val="solid"/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9" name="사각형: 둥근 모서리 82">
                  <a:extLst>
                    <a:ext uri="{FF2B5EF4-FFF2-40B4-BE49-F238E27FC236}">
                      <a16:creationId xmlns:a16="http://schemas.microsoft.com/office/drawing/2014/main" id="{46FB2CA3-0D42-4951-B35F-47C181F62A5D}"/>
                    </a:ext>
                  </a:extLst>
                </p:cNvPr>
                <p:cNvSpPr/>
                <p:nvPr/>
              </p:nvSpPr>
              <p:spPr>
                <a:xfrm>
                  <a:off x="773849" y="2720350"/>
                  <a:ext cx="927512" cy="822894"/>
                </a:xfrm>
                <a:prstGeom prst="roundRect">
                  <a:avLst>
                    <a:gd name="adj" fmla="val 724"/>
                  </a:avLst>
                </a:prstGeom>
                <a:noFill/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2000" spc="-20" dirty="0">
                      <a:solidFill>
                        <a:schemeClr val="tx1"/>
                      </a:solidFill>
                      <a:cs typeface="Arial" panose="020B0604020202020204" pitchFamily="34" charset="0"/>
                    </a:rPr>
                    <a:t>Host CPU</a:t>
                  </a:r>
                </a:p>
              </p:txBody>
            </p:sp>
          </p:grp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D73387B-1032-4A93-BCA5-CB78D952E1A2}"/>
                  </a:ext>
                </a:extLst>
              </p:cNvPr>
              <p:cNvSpPr/>
              <p:nvPr/>
            </p:nvSpPr>
            <p:spPr>
              <a:xfrm>
                <a:off x="1163710" y="5753952"/>
                <a:ext cx="3043460" cy="3623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tx1"/>
                    </a:solidFill>
                  </a:rPr>
                  <a:t>P2P Communication</a:t>
                </a:r>
              </a:p>
            </p:txBody>
          </p:sp>
        </p:grpSp>
        <p:sp>
          <p:nvSpPr>
            <p:cNvPr id="59" name="사각형: 둥근 모서리 82">
              <a:extLst>
                <a:ext uri="{FF2B5EF4-FFF2-40B4-BE49-F238E27FC236}">
                  <a16:creationId xmlns:a16="http://schemas.microsoft.com/office/drawing/2014/main" id="{26A3C76C-0B63-4A44-B3F3-E8CB61CD04C3}"/>
                </a:ext>
              </a:extLst>
            </p:cNvPr>
            <p:cNvSpPr/>
            <p:nvPr/>
          </p:nvSpPr>
          <p:spPr>
            <a:xfrm>
              <a:off x="7037120" y="4382790"/>
              <a:ext cx="402944" cy="354014"/>
            </a:xfrm>
            <a:prstGeom prst="roundRect">
              <a:avLst>
                <a:gd name="adj" fmla="val 3000"/>
              </a:avLst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ko-KR" altLang="en-US" sz="2400" b="1" spc="-20" dirty="0">
                  <a:solidFill>
                    <a:srgbClr val="C00000"/>
                  </a:solidFill>
                  <a:cs typeface="Arial" panose="020B0604020202020204" pitchFamily="34" charset="0"/>
                </a:rPr>
                <a:t>①</a:t>
              </a:r>
              <a:endParaRPr lang="en-US" sz="2400" b="1" spc="-20" dirty="0">
                <a:solidFill>
                  <a:srgbClr val="C00000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62" name="사각형: 둥근 모서리 82">
            <a:extLst>
              <a:ext uri="{FF2B5EF4-FFF2-40B4-BE49-F238E27FC236}">
                <a16:creationId xmlns:a16="http://schemas.microsoft.com/office/drawing/2014/main" id="{77B6D810-55A8-4851-BD09-E6DE914FC30D}"/>
              </a:ext>
            </a:extLst>
          </p:cNvPr>
          <p:cNvSpPr/>
          <p:nvPr/>
        </p:nvSpPr>
        <p:spPr>
          <a:xfrm>
            <a:off x="210548" y="3729870"/>
            <a:ext cx="2010697" cy="499294"/>
          </a:xfrm>
          <a:prstGeom prst="roundRect">
            <a:avLst>
              <a:gd name="adj" fmla="val 3000"/>
            </a:avLst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pc="-20" dirty="0">
                <a:solidFill>
                  <a:schemeClr val="tx1"/>
                </a:solidFill>
                <a:cs typeface="Arial" panose="020B0604020202020204" pitchFamily="34" charset="0"/>
              </a:rPr>
              <a:t>2 memory copies</a:t>
            </a:r>
          </a:p>
          <a:p>
            <a:pPr algn="ctr"/>
            <a:r>
              <a:rPr lang="en-US" spc="-20" dirty="0">
                <a:solidFill>
                  <a:schemeClr val="tx1"/>
                </a:solidFill>
                <a:cs typeface="Arial" panose="020B0604020202020204" pitchFamily="34" charset="0"/>
              </a:rPr>
              <a:t>required</a:t>
            </a:r>
          </a:p>
        </p:txBody>
      </p:sp>
    </p:spTree>
    <p:extLst>
      <p:ext uri="{BB962C8B-B14F-4D97-AF65-F5344CB8AC3E}">
        <p14:creationId xmlns:p14="http://schemas.microsoft.com/office/powerpoint/2010/main" val="2530692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9CC408-D7A1-4253-A237-620FC8885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 in our Daily Lives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E2B4CBB-9307-4D50-AEAB-B8AD063FEF42}"/>
              </a:ext>
            </a:extLst>
          </p:cNvPr>
          <p:cNvGrpSpPr/>
          <p:nvPr/>
        </p:nvGrpSpPr>
        <p:grpSpPr>
          <a:xfrm>
            <a:off x="150056" y="1717260"/>
            <a:ext cx="3833453" cy="3713272"/>
            <a:chOff x="150056" y="1717260"/>
            <a:chExt cx="3833453" cy="3713272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FE35CEC-F773-49D3-B692-071CEEF2D24F}"/>
                </a:ext>
              </a:extLst>
            </p:cNvPr>
            <p:cNvSpPr/>
            <p:nvPr/>
          </p:nvSpPr>
          <p:spPr>
            <a:xfrm>
              <a:off x="198252" y="1717260"/>
              <a:ext cx="3737061" cy="3868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Question Answering</a:t>
              </a:r>
            </a:p>
          </p:txBody>
        </p:sp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A33BE6D8-B0FD-F3E4-ABC1-82C2F2EF4C9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0056" y="2320822"/>
              <a:ext cx="3833453" cy="3109710"/>
            </a:xfrm>
            <a:prstGeom prst="rect">
              <a:avLst/>
            </a:prstGeom>
          </p:spPr>
        </p:pic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3EA8FB8-7AC9-43A1-823A-E494DE080EA1}"/>
              </a:ext>
            </a:extLst>
          </p:cNvPr>
          <p:cNvGrpSpPr/>
          <p:nvPr/>
        </p:nvGrpSpPr>
        <p:grpSpPr>
          <a:xfrm>
            <a:off x="8985544" y="1717260"/>
            <a:ext cx="3056400" cy="3718365"/>
            <a:chOff x="8985544" y="1717260"/>
            <a:chExt cx="3056400" cy="3718365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CD862EF0-79E0-44B8-A5F4-2127602A462E}"/>
                </a:ext>
              </a:extLst>
            </p:cNvPr>
            <p:cNvSpPr/>
            <p:nvPr/>
          </p:nvSpPr>
          <p:spPr>
            <a:xfrm>
              <a:off x="8985544" y="1717260"/>
              <a:ext cx="3056400" cy="3868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Code Generation</a:t>
              </a:r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725D259F-9CE5-450D-80EF-170CF42F03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985544" y="2320822"/>
              <a:ext cx="3056400" cy="311480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175C618-AEFB-4C8F-BD3C-0DEB8DDC6C49}"/>
              </a:ext>
            </a:extLst>
          </p:cNvPr>
          <p:cNvGrpSpPr/>
          <p:nvPr/>
        </p:nvGrpSpPr>
        <p:grpSpPr>
          <a:xfrm>
            <a:off x="4203799" y="1717260"/>
            <a:ext cx="4561456" cy="3718365"/>
            <a:chOff x="4157225" y="1717260"/>
            <a:chExt cx="4561456" cy="3718365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61478F5C-C1DB-4ED8-9416-1F383C5D116F}"/>
                </a:ext>
              </a:extLst>
            </p:cNvPr>
            <p:cNvSpPr/>
            <p:nvPr/>
          </p:nvSpPr>
          <p:spPr>
            <a:xfrm>
              <a:off x="4763013" y="1717260"/>
              <a:ext cx="3349880" cy="3868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Machine Translation</a:t>
              </a:r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FD1C024-2B0F-4E9C-9040-154796F05B7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157225" y="2320822"/>
              <a:ext cx="4561456" cy="311480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4134622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1CA2C06D-F774-4CA7-B659-EB0AD41DE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the Load-balance Formula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21C38FAC-E813-4A71-B8BF-EE17BBA3F8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increased computational demands, offload more experts to the GPU</a:t>
            </a:r>
          </a:p>
          <a:p>
            <a:r>
              <a:rPr lang="en-US" dirty="0"/>
              <a:t>Add a scaling factor that considers the total number of tokens to process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70689EA-84F0-4841-B888-C22923E2F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652" y="3173167"/>
            <a:ext cx="8168696" cy="1538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2890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CA7CF2B5-D1E9-4AF0-A0BB-B306DA12B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of GPU and </a:t>
            </a:r>
            <a:r>
              <a:rPr lang="en-US" dirty="0" err="1"/>
              <a:t>MoNDE</a:t>
            </a:r>
            <a:r>
              <a:rPr lang="en-US" dirty="0"/>
              <a:t> Workflow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내용 개체 틀 5">
                <a:extLst>
                  <a:ext uri="{FF2B5EF4-FFF2-40B4-BE49-F238E27FC236}">
                    <a16:creationId xmlns:a16="http://schemas.microsoft.com/office/drawing/2014/main" id="{02A3327E-1707-4CA7-A99B-71A39CB72CB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18661" y="1458072"/>
                <a:ext cx="11718235" cy="4485528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𝐺𝑃𝑈</m:t>
                        </m:r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𝑊𝑜𝑟𝑘𝑓𝑙𝑜𝑤</m:t>
                        </m:r>
                      </m:sub>
                    </m:sSub>
                    <m:r>
                      <a:rPr lang="en-US" altLang="ko-KR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    =</m:t>
                    </m:r>
                    <m:sSub>
                      <m:sSubPr>
                        <m:ctrlP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𝑃𝐶𝐼𝑒</m:t>
                        </m:r>
                      </m:sub>
                    </m:sSub>
                    <m:r>
                      <a:rPr lang="en-US" altLang="ko-KR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𝐺𝑃𝑈</m:t>
                        </m:r>
                      </m:sub>
                    </m:sSub>
                    <m:r>
                      <a:rPr lang="en-US" altLang="ko-KR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𝐸𝑥𝑝𝑒𝑟𝑡</m:t>
                        </m:r>
                      </m:e>
                      <m:sub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𝑎𝑙𝑙</m:t>
                        </m:r>
                      </m:sub>
                    </m:sSub>
                    <m:r>
                      <a:rPr lang="en-US" altLang="ko-KR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altLang="ko-KR" sz="2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US" altLang="ko-KR" sz="2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ko-KR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  <m:r>
                              <a:rPr lang="en-US" altLang="ko-KR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altLang="ko-KR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𝑚𝑜𝑑𝑒𝑙</m:t>
                            </m:r>
                          </m:sub>
                          <m:sup>
                            <m:r>
                              <a:rPr lang="en-US" altLang="ko-KR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num>
                      <m:den>
                        <m:sSub>
                          <m:sSubPr>
                            <m:ctrlPr>
                              <a:rPr lang="en-US" altLang="ko-KR" sz="2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𝐵𝑊</m:t>
                            </m:r>
                          </m:e>
                          <m:sub>
                            <m:r>
                              <a:rPr lang="en-US" altLang="ko-KR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𝑃𝐶𝐼𝑒</m:t>
                            </m:r>
                          </m:sub>
                        </m:sSub>
                      </m:den>
                    </m:f>
                    <m:r>
                      <a:rPr lang="en-US" altLang="ko-KR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altLang="ko-KR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  <m: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𝑇𝑜𝑘𝑒𝑛𝑠</m:t>
                            </m:r>
                            <m: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𝑚𝑜𝑑𝑒𝑙</m:t>
                            </m:r>
                          </m:sub>
                          <m:sup>
                            <m: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num>
                      <m:den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20 </m:t>
                        </m:r>
                        <m:r>
                          <a:rPr lang="en-US" altLang="ko-KR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𝑇𝐹𝐿𝑂𝑃𝑆</m:t>
                        </m:r>
                      </m:den>
                    </m:f>
                  </m:oMath>
                </a14:m>
                <a:endParaRPr lang="en-US" altLang="ko-KR" sz="200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𝑀𝑜𝑁𝐷𝐸</m:t>
                        </m:r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𝑊𝑜𝑟𝑘𝑓𝑙𝑜𝑤</m:t>
                        </m:r>
                      </m:sub>
                    </m:sSub>
                    <m:r>
                      <a:rPr lang="en-US" altLang="ko-KR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ko-KR" sz="2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𝐴𝑀𝑜𝑣𝑒</m:t>
                        </m:r>
                      </m:sub>
                    </m:sSub>
                    <m:r>
                      <a:rPr lang="en-US" altLang="ko-KR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ko-KR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𝑀𝑜𝑁𝐷𝐸</m:t>
                        </m:r>
                      </m:sub>
                    </m:sSub>
                  </m:oMath>
                </a14:m>
                <a:endParaRPr lang="en-US" altLang="ko-KR" sz="200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2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altLang="ko-KR" sz="2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𝑜𝑘𝑒𝑛𝑠</m:t>
                        </m:r>
                      </m:num>
                      <m:den>
                        <m:sSub>
                          <m:sSubPr>
                            <m:ctrlP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𝐵𝑊</m:t>
                            </m:r>
                          </m:e>
                          <m:sub>
                            <m:r>
                              <a:rPr lang="en-US" altLang="ko-KR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𝑃𝐶𝐼𝑒</m:t>
                            </m:r>
                          </m:sub>
                        </m:sSub>
                      </m:den>
                    </m:f>
                    <m:r>
                      <a:rPr lang="en-US" altLang="ko-KR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US" altLang="ko-KR" sz="2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sSub>
                              <m:sSubPr>
                                <m:ctrlPr>
                                  <a:rPr lang="en-US" altLang="ko-KR" sz="20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𝐸𝑥𝑝𝑒𝑟𝑡</m:t>
                                </m:r>
                              </m:e>
                              <m:sub>
                                <m:r>
                                  <a:rPr lang="en-US" altLang="ko-KR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𝑎𝑙𝑙</m:t>
                                </m:r>
                              </m:sub>
                            </m:sSub>
                            <m:r>
                              <a:rPr lang="en-US" altLang="ko-KR" sz="2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r>
                              <a:rPr lang="en-US" altLang="ko-KR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  <m: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𝑚𝑜𝑑𝑒𝑙</m:t>
                            </m:r>
                          </m:sub>
                          <m:sup>
                            <m: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num>
                      <m:den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𝐵𝑊</m:t>
                        </m:r>
                        <m:r>
                          <a:rPr lang="en-US" altLang="ko-KR" sz="2000" b="0" i="1" baseline="-2500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𝑀𝐷</m:t>
                        </m:r>
                      </m:den>
                    </m:f>
                    <m:r>
                      <a:rPr lang="en-US" altLang="ko-KR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2000" b="0" dirty="0">
                    <a:solidFill>
                      <a:schemeClr val="tx1"/>
                    </a:solidFill>
                  </a:rPr>
                  <a:t>(Memory-bound </a:t>
                </a:r>
                <a:r>
                  <a:rPr lang="ko-KR" altLang="en-US" sz="2000" b="0" dirty="0">
                    <a:solidFill>
                      <a:schemeClr val="tx1"/>
                    </a:solidFill>
                  </a:rPr>
                  <a:t>→ </a:t>
                </a:r>
                <a:r>
                  <a:rPr lang="en-US" altLang="ko-KR" sz="2000" dirty="0"/>
                  <a:t>Read expert parameters from memory)</a:t>
                </a:r>
                <a:endParaRPr lang="en-US" altLang="ko-KR" sz="2000" b="0" dirty="0">
                  <a:solidFill>
                    <a:schemeClr val="tx1"/>
                  </a:solidFill>
                </a:endParaRP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altLang="ko-KR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𝑇𝑜𝑘𝑒𝑛𝑠</m:t>
                        </m:r>
                      </m:num>
                      <m:den>
                        <m:sSub>
                          <m:sSubPr>
                            <m:ctrlP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𝐵𝑊</m:t>
                            </m:r>
                          </m:e>
                          <m:sub>
                            <m:r>
                              <a:rPr lang="en-US" altLang="ko-KR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𝑃𝐶𝐼𝑒</m:t>
                            </m:r>
                          </m:sub>
                        </m:sSub>
                      </m:den>
                    </m:f>
                    <m:r>
                      <a:rPr lang="en-US" altLang="ko-KR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altLang="ko-KR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  <m: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𝑇𝑜𝑘𝑒𝑛𝑠</m:t>
                            </m:r>
                            <m: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𝑚𝑜𝑑𝑒𝑙</m:t>
                            </m:r>
                          </m:sub>
                          <m:sup>
                            <m:r>
                              <a:rPr lang="en-US" altLang="ko-KR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num>
                      <m:den>
                        <m:r>
                          <a:rPr lang="en-US" altLang="ko-KR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2 </m:t>
                        </m:r>
                        <m:r>
                          <a:rPr lang="en-US" altLang="ko-KR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𝑇𝐹𝐿𝑂𝑃𝑆</m:t>
                        </m:r>
                      </m:den>
                    </m:f>
                    <m:r>
                      <a:rPr lang="en-US" altLang="ko-KR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2000" dirty="0">
                    <a:solidFill>
                      <a:schemeClr val="tx1"/>
                    </a:solidFill>
                  </a:rPr>
                  <a:t> (Compute-bound </a:t>
                </a:r>
                <a:r>
                  <a:rPr lang="ko-KR" altLang="en-US" sz="2000" dirty="0"/>
                  <a:t>→ </a:t>
                </a:r>
                <a:r>
                  <a:rPr lang="en-US" altLang="ko-KR" sz="2000" dirty="0"/>
                  <a:t>Compute expert operations)</a:t>
                </a:r>
                <a:endParaRPr lang="en-US" altLang="ko-KR" sz="2000" dirty="0">
                  <a:solidFill>
                    <a:schemeClr val="tx1"/>
                  </a:solidFill>
                </a:endParaRPr>
              </a:p>
              <a:p>
                <a:pPr lvl="1"/>
                <a:endParaRPr lang="en-US" altLang="ko-KR" sz="2000" b="0" dirty="0">
                  <a:solidFill>
                    <a:schemeClr val="tx1"/>
                  </a:solidFill>
                </a:endParaRPr>
              </a:p>
              <a:p>
                <a:pPr lvl="1"/>
                <a:endParaRPr lang="en-US" altLang="ko-KR" sz="2000" b="0" dirty="0">
                  <a:solidFill>
                    <a:schemeClr val="tx1"/>
                  </a:solidFill>
                </a:endParaRPr>
              </a:p>
              <a:p>
                <a:pPr lvl="1"/>
                <a:endParaRPr lang="en-US" altLang="ko-KR" sz="2000" b="0" dirty="0">
                  <a:solidFill>
                    <a:schemeClr val="tx1"/>
                  </a:solidFill>
                </a:endParaRPr>
              </a:p>
              <a:p>
                <a:endParaRPr lang="en-US" altLang="ko-KR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내용 개체 틀 5">
                <a:extLst>
                  <a:ext uri="{FF2B5EF4-FFF2-40B4-BE49-F238E27FC236}">
                    <a16:creationId xmlns:a16="http://schemas.microsoft.com/office/drawing/2014/main" id="{02A3327E-1707-4CA7-A99B-71A39CB72CB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18661" y="1458072"/>
                <a:ext cx="11718235" cy="4485528"/>
              </a:xfrm>
              <a:blipFill>
                <a:blip r:embed="rId4"/>
                <a:stretch>
                  <a:fillRect l="-4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그룹 2">
            <a:extLst>
              <a:ext uri="{FF2B5EF4-FFF2-40B4-BE49-F238E27FC236}">
                <a16:creationId xmlns:a16="http://schemas.microsoft.com/office/drawing/2014/main" id="{ECECFD85-4150-4941-8D51-C16FACE9A527}"/>
              </a:ext>
            </a:extLst>
          </p:cNvPr>
          <p:cNvGrpSpPr/>
          <p:nvPr/>
        </p:nvGrpSpPr>
        <p:grpSpPr>
          <a:xfrm>
            <a:off x="2026413" y="3770471"/>
            <a:ext cx="8139173" cy="2094778"/>
            <a:chOff x="1012261" y="5172172"/>
            <a:chExt cx="10167478" cy="2616803"/>
          </a:xfrm>
        </p:grpSpPr>
        <p:cxnSp>
          <p:nvCxnSpPr>
            <p:cNvPr id="71" name="연결선: 구부러짐 70">
              <a:extLst>
                <a:ext uri="{FF2B5EF4-FFF2-40B4-BE49-F238E27FC236}">
                  <a16:creationId xmlns:a16="http://schemas.microsoft.com/office/drawing/2014/main" id="{C2081F45-0AD2-4FC2-B52F-C856E0B45C02}"/>
                </a:ext>
              </a:extLst>
            </p:cNvPr>
            <p:cNvCxnSpPr>
              <a:cxnSpLocks/>
              <a:stCxn id="74" idx="2"/>
              <a:endCxn id="78" idx="1"/>
            </p:cNvCxnSpPr>
            <p:nvPr/>
          </p:nvCxnSpPr>
          <p:spPr>
            <a:xfrm rot="16200000" flipH="1">
              <a:off x="4866287" y="7477929"/>
              <a:ext cx="158594" cy="146305"/>
            </a:xfrm>
            <a:prstGeom prst="curvedConnector2">
              <a:avLst/>
            </a:prstGeom>
            <a:solidFill>
              <a:schemeClr val="bg1">
                <a:lumMod val="85000"/>
              </a:schemeClr>
            </a:solidFill>
            <a:ln w="38100">
              <a:solidFill>
                <a:srgbClr val="4472C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연결선: 구부러짐 71">
              <a:extLst>
                <a:ext uri="{FF2B5EF4-FFF2-40B4-BE49-F238E27FC236}">
                  <a16:creationId xmlns:a16="http://schemas.microsoft.com/office/drawing/2014/main" id="{348B5E6D-56D3-46AE-B7D7-3306163A0AC5}"/>
                </a:ext>
              </a:extLst>
            </p:cNvPr>
            <p:cNvCxnSpPr>
              <a:cxnSpLocks/>
              <a:stCxn id="82" idx="3"/>
              <a:endCxn id="75" idx="2"/>
            </p:cNvCxnSpPr>
            <p:nvPr/>
          </p:nvCxnSpPr>
          <p:spPr>
            <a:xfrm flipV="1">
              <a:off x="7943622" y="7471785"/>
              <a:ext cx="145933" cy="158594"/>
            </a:xfrm>
            <a:prstGeom prst="curvedConnector2">
              <a:avLst/>
            </a:prstGeom>
            <a:solidFill>
              <a:schemeClr val="bg1">
                <a:lumMod val="85000"/>
              </a:schemeClr>
            </a:solidFill>
            <a:ln w="38100">
              <a:solidFill>
                <a:srgbClr val="4472C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21C410A0-EFF1-44FA-B6D7-AE900770DEC9}"/>
                </a:ext>
              </a:extLst>
            </p:cNvPr>
            <p:cNvSpPr/>
            <p:nvPr/>
          </p:nvSpPr>
          <p:spPr>
            <a:xfrm>
              <a:off x="4726123" y="7154597"/>
              <a:ext cx="292611" cy="3171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altLang="ko-KR" sz="1600" dirty="0">
                  <a:solidFill>
                    <a:schemeClr val="bg1"/>
                  </a:solidFill>
                </a:rPr>
                <a:t>a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CF6EF7AF-3DA8-4721-9524-BC38ED30EC6C}"/>
                </a:ext>
              </a:extLst>
            </p:cNvPr>
            <p:cNvSpPr/>
            <p:nvPr/>
          </p:nvSpPr>
          <p:spPr>
            <a:xfrm>
              <a:off x="7943249" y="7154597"/>
              <a:ext cx="292611" cy="3171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altLang="ko-KR" sz="1600" dirty="0">
                  <a:solidFill>
                    <a:schemeClr val="bg1"/>
                  </a:solidFill>
                </a:rPr>
                <a:t>a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76" name="직사각형 75">
              <a:extLst>
                <a:ext uri="{FF2B5EF4-FFF2-40B4-BE49-F238E27FC236}">
                  <a16:creationId xmlns:a16="http://schemas.microsoft.com/office/drawing/2014/main" id="{A429703B-9D21-436C-ABE8-A2C4C455DBF2}"/>
                </a:ext>
              </a:extLst>
            </p:cNvPr>
            <p:cNvSpPr/>
            <p:nvPr/>
          </p:nvSpPr>
          <p:spPr>
            <a:xfrm>
              <a:off x="1012261" y="6837412"/>
              <a:ext cx="1593443" cy="95156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GPU</a:t>
              </a:r>
            </a:p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+ </a:t>
              </a:r>
              <a:r>
                <a:rPr lang="en-US" sz="1600" dirty="0" err="1">
                  <a:solidFill>
                    <a:srgbClr val="000000"/>
                  </a:solidFill>
                </a:rPr>
                <a:t>MoNDE</a:t>
              </a:r>
              <a:endParaRPr lang="en-US" sz="1600" i="1" dirty="0">
                <a:solidFill>
                  <a:srgbClr val="000000"/>
                </a:solidFill>
              </a:endParaRPr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52943BB1-B7E2-452C-A2D1-1C353DE4F5F8}"/>
                </a:ext>
              </a:extLst>
            </p:cNvPr>
            <p:cNvSpPr/>
            <p:nvPr/>
          </p:nvSpPr>
          <p:spPr>
            <a:xfrm>
              <a:off x="4140902" y="6837411"/>
              <a:ext cx="585221" cy="3171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altLang="ko-KR" sz="1600" dirty="0">
                  <a:solidFill>
                    <a:srgbClr val="000000"/>
                  </a:solidFill>
                </a:rPr>
                <a:t>g</a:t>
              </a:r>
              <a:endParaRPr lang="en-US" sz="1600" dirty="0">
                <a:solidFill>
                  <a:srgbClr val="000000"/>
                </a:solidFill>
              </a:endParaRPr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B3D81A2A-BFF5-44FC-B3C3-6FABD8FB153F}"/>
                </a:ext>
              </a:extLst>
            </p:cNvPr>
            <p:cNvSpPr/>
            <p:nvPr/>
          </p:nvSpPr>
          <p:spPr>
            <a:xfrm>
              <a:off x="5018736" y="7471785"/>
              <a:ext cx="585221" cy="3171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B65D0279-B89B-4AA8-8714-F52D361BFB86}"/>
                </a:ext>
              </a:extLst>
            </p:cNvPr>
            <p:cNvSpPr/>
            <p:nvPr/>
          </p:nvSpPr>
          <p:spPr>
            <a:xfrm>
              <a:off x="5603957" y="7471785"/>
              <a:ext cx="585221" cy="3171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F575D628-AC13-4ECF-8B03-2976F2D27D02}"/>
                </a:ext>
              </a:extLst>
            </p:cNvPr>
            <p:cNvSpPr/>
            <p:nvPr/>
          </p:nvSpPr>
          <p:spPr>
            <a:xfrm>
              <a:off x="6189655" y="7471785"/>
              <a:ext cx="585221" cy="3171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FE4FAE7B-48ED-46CE-8895-2C9D55E576F8}"/>
                </a:ext>
              </a:extLst>
            </p:cNvPr>
            <p:cNvSpPr/>
            <p:nvPr/>
          </p:nvSpPr>
          <p:spPr>
            <a:xfrm>
              <a:off x="6773178" y="7471785"/>
              <a:ext cx="585221" cy="3171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B24156A5-A35C-42B2-A487-95B18BE80DC8}"/>
                </a:ext>
              </a:extLst>
            </p:cNvPr>
            <p:cNvSpPr/>
            <p:nvPr/>
          </p:nvSpPr>
          <p:spPr>
            <a:xfrm>
              <a:off x="7358400" y="7471785"/>
              <a:ext cx="585221" cy="3171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C0B1A502-4155-40D0-AF77-D21F0436FC10}"/>
                </a:ext>
              </a:extLst>
            </p:cNvPr>
            <p:cNvSpPr/>
            <p:nvPr/>
          </p:nvSpPr>
          <p:spPr>
            <a:xfrm>
              <a:off x="2688650" y="6837412"/>
              <a:ext cx="1375094" cy="3171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GPU</a:t>
              </a:r>
            </a:p>
          </p:txBody>
        </p:sp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23845D14-665E-4600-AFAD-1868C655AAB1}"/>
                </a:ext>
              </a:extLst>
            </p:cNvPr>
            <p:cNvSpPr/>
            <p:nvPr/>
          </p:nvSpPr>
          <p:spPr>
            <a:xfrm>
              <a:off x="2688650" y="7154599"/>
              <a:ext cx="1375094" cy="3171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PCIe</a:t>
              </a: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C17319A4-E96C-497F-B60F-AD0B4ADD0DB9}"/>
                </a:ext>
              </a:extLst>
            </p:cNvPr>
            <p:cNvSpPr/>
            <p:nvPr/>
          </p:nvSpPr>
          <p:spPr>
            <a:xfrm>
              <a:off x="2688650" y="7471787"/>
              <a:ext cx="1375094" cy="3171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 err="1">
                  <a:solidFill>
                    <a:srgbClr val="000000"/>
                  </a:solidFill>
                </a:rPr>
                <a:t>MoNDE</a:t>
              </a:r>
              <a:endParaRPr lang="en-US" sz="1600" dirty="0">
                <a:solidFill>
                  <a:srgbClr val="000000"/>
                </a:solidFill>
              </a:endParaRPr>
            </a:p>
          </p:txBody>
        </p:sp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id="{8DABED04-847F-4343-96D1-A2ABC36D199C}"/>
                </a:ext>
              </a:extLst>
            </p:cNvPr>
            <p:cNvSpPr/>
            <p:nvPr/>
          </p:nvSpPr>
          <p:spPr>
            <a:xfrm>
              <a:off x="1012261" y="5661199"/>
              <a:ext cx="1593442" cy="9515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GPU</a:t>
              </a:r>
            </a:p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+ Parameter</a:t>
              </a:r>
            </a:p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Movement</a:t>
              </a:r>
            </a:p>
          </p:txBody>
        </p: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EA4A6DA8-68A9-4BC9-818C-74A1C9236237}"/>
                </a:ext>
              </a:extLst>
            </p:cNvPr>
            <p:cNvSpPr/>
            <p:nvPr/>
          </p:nvSpPr>
          <p:spPr>
            <a:xfrm>
              <a:off x="4140902" y="5661199"/>
              <a:ext cx="585221" cy="3171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altLang="ko-KR" sz="1600" dirty="0">
                  <a:solidFill>
                    <a:srgbClr val="000000"/>
                  </a:solidFill>
                </a:rPr>
                <a:t>g</a:t>
              </a:r>
              <a:endParaRPr lang="en-US" sz="1600" dirty="0">
                <a:solidFill>
                  <a:srgbClr val="000000"/>
                </a:solidFill>
              </a:endParaRPr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1F133E8C-B7EE-4506-8C04-5F1891F1C237}"/>
                </a:ext>
              </a:extLst>
            </p:cNvPr>
            <p:cNvSpPr/>
            <p:nvPr/>
          </p:nvSpPr>
          <p:spPr>
            <a:xfrm>
              <a:off x="4726123" y="5978385"/>
              <a:ext cx="877832" cy="3171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p</a:t>
              </a:r>
            </a:p>
          </p:txBody>
        </p: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E98DA15A-F481-4982-80E7-45D737CAB0F2}"/>
                </a:ext>
              </a:extLst>
            </p:cNvPr>
            <p:cNvSpPr/>
            <p:nvPr/>
          </p:nvSpPr>
          <p:spPr>
            <a:xfrm>
              <a:off x="5603957" y="5978385"/>
              <a:ext cx="877832" cy="3171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p</a:t>
              </a:r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0048DCA6-CD3A-47E3-AC36-0B0187FFD1F1}"/>
                </a:ext>
              </a:extLst>
            </p:cNvPr>
            <p:cNvSpPr/>
            <p:nvPr/>
          </p:nvSpPr>
          <p:spPr>
            <a:xfrm>
              <a:off x="6479914" y="5978385"/>
              <a:ext cx="877832" cy="3171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p</a:t>
              </a:r>
            </a:p>
          </p:txBody>
        </p:sp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id="{F1CBAAB3-343C-4AAF-86B1-FDAEA4921C87}"/>
                </a:ext>
              </a:extLst>
            </p:cNvPr>
            <p:cNvSpPr/>
            <p:nvPr/>
          </p:nvSpPr>
          <p:spPr>
            <a:xfrm>
              <a:off x="7354308" y="5978385"/>
              <a:ext cx="877832" cy="3171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p</a:t>
              </a:r>
            </a:p>
          </p:txBody>
        </p: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DF560E3C-DFBA-453B-8C3D-A707C657C345}"/>
                </a:ext>
              </a:extLst>
            </p:cNvPr>
            <p:cNvSpPr/>
            <p:nvPr/>
          </p:nvSpPr>
          <p:spPr>
            <a:xfrm>
              <a:off x="8232142" y="5978385"/>
              <a:ext cx="877832" cy="3171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p</a:t>
              </a:r>
            </a:p>
          </p:txBody>
        </p: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1CBB18B2-60B9-4242-B6EF-80901F84C35A}"/>
                </a:ext>
              </a:extLst>
            </p:cNvPr>
            <p:cNvSpPr/>
            <p:nvPr/>
          </p:nvSpPr>
          <p:spPr>
            <a:xfrm>
              <a:off x="5605233" y="5661194"/>
              <a:ext cx="292611" cy="3171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id="{0EFD6A72-9413-4EA0-B0CE-532CE3150A90}"/>
                </a:ext>
              </a:extLst>
            </p:cNvPr>
            <p:cNvSpPr/>
            <p:nvPr/>
          </p:nvSpPr>
          <p:spPr>
            <a:xfrm>
              <a:off x="6482108" y="5661199"/>
              <a:ext cx="292611" cy="3171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96" name="직사각형 95">
              <a:extLst>
                <a:ext uri="{FF2B5EF4-FFF2-40B4-BE49-F238E27FC236}">
                  <a16:creationId xmlns:a16="http://schemas.microsoft.com/office/drawing/2014/main" id="{AB8B9398-1BB2-466A-9FDC-CA173EBB6F2C}"/>
                </a:ext>
              </a:extLst>
            </p:cNvPr>
            <p:cNvSpPr/>
            <p:nvPr/>
          </p:nvSpPr>
          <p:spPr>
            <a:xfrm>
              <a:off x="7358983" y="5661199"/>
              <a:ext cx="292611" cy="3171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97" name="직사각형 96">
              <a:extLst>
                <a:ext uri="{FF2B5EF4-FFF2-40B4-BE49-F238E27FC236}">
                  <a16:creationId xmlns:a16="http://schemas.microsoft.com/office/drawing/2014/main" id="{04E52E50-DB77-478F-B321-CC7E369FE76A}"/>
                </a:ext>
              </a:extLst>
            </p:cNvPr>
            <p:cNvSpPr/>
            <p:nvPr/>
          </p:nvSpPr>
          <p:spPr>
            <a:xfrm>
              <a:off x="8235860" y="5661199"/>
              <a:ext cx="292611" cy="3171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1BB2D14A-79BD-45AD-9220-AE05E1CF4253}"/>
                </a:ext>
              </a:extLst>
            </p:cNvPr>
            <p:cNvSpPr/>
            <p:nvPr/>
          </p:nvSpPr>
          <p:spPr>
            <a:xfrm>
              <a:off x="9112735" y="5661199"/>
              <a:ext cx="292611" cy="3171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99" name="직사각형 98">
              <a:extLst>
                <a:ext uri="{FF2B5EF4-FFF2-40B4-BE49-F238E27FC236}">
                  <a16:creationId xmlns:a16="http://schemas.microsoft.com/office/drawing/2014/main" id="{825D5185-66C4-44B9-AD22-2C07B3A45AA9}"/>
                </a:ext>
              </a:extLst>
            </p:cNvPr>
            <p:cNvSpPr/>
            <p:nvPr/>
          </p:nvSpPr>
          <p:spPr>
            <a:xfrm>
              <a:off x="2688649" y="5661199"/>
              <a:ext cx="1375094" cy="3171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GPU</a:t>
              </a:r>
            </a:p>
          </p:txBody>
        </p:sp>
        <p:sp>
          <p:nvSpPr>
            <p:cNvPr id="100" name="직사각형 99">
              <a:extLst>
                <a:ext uri="{FF2B5EF4-FFF2-40B4-BE49-F238E27FC236}">
                  <a16:creationId xmlns:a16="http://schemas.microsoft.com/office/drawing/2014/main" id="{871FDD1A-B40C-4F12-8235-19AB1393A17D}"/>
                </a:ext>
              </a:extLst>
            </p:cNvPr>
            <p:cNvSpPr/>
            <p:nvPr/>
          </p:nvSpPr>
          <p:spPr>
            <a:xfrm>
              <a:off x="2688649" y="5978385"/>
              <a:ext cx="1375094" cy="3171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PCIe</a:t>
              </a:r>
            </a:p>
          </p:txBody>
        </p:sp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id="{32BE379F-09C2-48FB-95CD-7E3BC088B149}"/>
                </a:ext>
              </a:extLst>
            </p:cNvPr>
            <p:cNvSpPr/>
            <p:nvPr/>
          </p:nvSpPr>
          <p:spPr>
            <a:xfrm>
              <a:off x="2688649" y="6295573"/>
              <a:ext cx="1375094" cy="3171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chemeClr val="tx1"/>
                  </a:solidFill>
                </a:rPr>
                <a:t>Mem. Dev.</a:t>
              </a:r>
            </a:p>
          </p:txBody>
        </p:sp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2BA492BE-5216-430E-8992-E032F05AB6C5}"/>
                </a:ext>
              </a:extLst>
            </p:cNvPr>
            <p:cNvGrpSpPr/>
            <p:nvPr/>
          </p:nvGrpSpPr>
          <p:grpSpPr>
            <a:xfrm>
              <a:off x="9705287" y="5766664"/>
              <a:ext cx="1474452" cy="1882057"/>
              <a:chOff x="9889315" y="3048360"/>
              <a:chExt cx="1523214" cy="1959940"/>
            </a:xfrm>
          </p:grpSpPr>
          <p:sp>
            <p:nvSpPr>
              <p:cNvPr id="119" name="직사각형 118">
                <a:extLst>
                  <a:ext uri="{FF2B5EF4-FFF2-40B4-BE49-F238E27FC236}">
                    <a16:creationId xmlns:a16="http://schemas.microsoft.com/office/drawing/2014/main" id="{9D3A43E6-4529-4D1E-A591-69BE919E3018}"/>
                  </a:ext>
                </a:extLst>
              </p:cNvPr>
              <p:cNvSpPr/>
              <p:nvPr/>
            </p:nvSpPr>
            <p:spPr>
              <a:xfrm>
                <a:off x="9889315" y="3048360"/>
                <a:ext cx="1523214" cy="195994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120" name="직사각형 119">
                <a:extLst>
                  <a:ext uri="{FF2B5EF4-FFF2-40B4-BE49-F238E27FC236}">
                    <a16:creationId xmlns:a16="http://schemas.microsoft.com/office/drawing/2014/main" id="{D1686A2B-26F8-4FFC-9E11-4DB423743407}"/>
                  </a:ext>
                </a:extLst>
              </p:cNvPr>
              <p:cNvSpPr/>
              <p:nvPr/>
            </p:nvSpPr>
            <p:spPr>
              <a:xfrm>
                <a:off x="10003060" y="3136905"/>
                <a:ext cx="329475" cy="32781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g</a:t>
                </a:r>
              </a:p>
            </p:txBody>
          </p:sp>
          <p:sp>
            <p:nvSpPr>
              <p:cNvPr id="121" name="직사각형 120">
                <a:extLst>
                  <a:ext uri="{FF2B5EF4-FFF2-40B4-BE49-F238E27FC236}">
                    <a16:creationId xmlns:a16="http://schemas.microsoft.com/office/drawing/2014/main" id="{6169CDF9-DA59-408E-B3D5-28B049960F3D}"/>
                  </a:ext>
                </a:extLst>
              </p:cNvPr>
              <p:cNvSpPr/>
              <p:nvPr/>
            </p:nvSpPr>
            <p:spPr>
              <a:xfrm>
                <a:off x="10406071" y="3091344"/>
                <a:ext cx="897287" cy="41893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spc="-2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Gating</a:t>
                </a:r>
                <a:endParaRPr lang="en-US" sz="160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122" name="직사각형 121">
                <a:extLst>
                  <a:ext uri="{FF2B5EF4-FFF2-40B4-BE49-F238E27FC236}">
                    <a16:creationId xmlns:a16="http://schemas.microsoft.com/office/drawing/2014/main" id="{CCE57ADE-FA28-41DF-8440-2CE24CBC4E5B}"/>
                  </a:ext>
                </a:extLst>
              </p:cNvPr>
              <p:cNvSpPr/>
              <p:nvPr/>
            </p:nvSpPr>
            <p:spPr>
              <a:xfrm>
                <a:off x="10003060" y="3621919"/>
                <a:ext cx="329474" cy="32781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e</a:t>
                </a:r>
              </a:p>
            </p:txBody>
          </p:sp>
          <p:sp>
            <p:nvSpPr>
              <p:cNvPr id="123" name="직사각형 122">
                <a:extLst>
                  <a:ext uri="{FF2B5EF4-FFF2-40B4-BE49-F238E27FC236}">
                    <a16:creationId xmlns:a16="http://schemas.microsoft.com/office/drawing/2014/main" id="{6EF208AC-3ED2-4D1C-BE98-A1769582CF82}"/>
                  </a:ext>
                </a:extLst>
              </p:cNvPr>
              <p:cNvSpPr/>
              <p:nvPr/>
            </p:nvSpPr>
            <p:spPr>
              <a:xfrm>
                <a:off x="10410754" y="3576358"/>
                <a:ext cx="891296" cy="41893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spc="-2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Expert</a:t>
                </a:r>
              </a:p>
            </p:txBody>
          </p:sp>
          <p:sp>
            <p:nvSpPr>
              <p:cNvPr id="124" name="직사각형 123">
                <a:extLst>
                  <a:ext uri="{FF2B5EF4-FFF2-40B4-BE49-F238E27FC236}">
                    <a16:creationId xmlns:a16="http://schemas.microsoft.com/office/drawing/2014/main" id="{2C56C27D-4E39-494B-B89E-16A448670662}"/>
                  </a:ext>
                </a:extLst>
              </p:cNvPr>
              <p:cNvSpPr/>
              <p:nvPr/>
            </p:nvSpPr>
            <p:spPr>
              <a:xfrm>
                <a:off x="10406075" y="4061371"/>
                <a:ext cx="897285" cy="41893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spc="-20" dirty="0" err="1">
                    <a:solidFill>
                      <a:schemeClr val="tx1"/>
                    </a:solidFill>
                    <a:cs typeface="Arial" panose="020B0604020202020204" pitchFamily="34" charset="0"/>
                  </a:rPr>
                  <a:t>PMove</a:t>
                </a:r>
                <a:endParaRPr lang="en-US" sz="1600" spc="-2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125" name="직사각형 124">
                <a:extLst>
                  <a:ext uri="{FF2B5EF4-FFF2-40B4-BE49-F238E27FC236}">
                    <a16:creationId xmlns:a16="http://schemas.microsoft.com/office/drawing/2014/main" id="{5FFB7FC0-CD83-4131-B190-036B92BF1567}"/>
                  </a:ext>
                </a:extLst>
              </p:cNvPr>
              <p:cNvSpPr/>
              <p:nvPr/>
            </p:nvSpPr>
            <p:spPr>
              <a:xfrm>
                <a:off x="10003060" y="4106929"/>
                <a:ext cx="329477" cy="327814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p</a:t>
                </a:r>
              </a:p>
            </p:txBody>
          </p:sp>
          <p:sp>
            <p:nvSpPr>
              <p:cNvPr id="126" name="직사각형 125">
                <a:extLst>
                  <a:ext uri="{FF2B5EF4-FFF2-40B4-BE49-F238E27FC236}">
                    <a16:creationId xmlns:a16="http://schemas.microsoft.com/office/drawing/2014/main" id="{37D47A6F-4C34-4653-ABB8-61297F1539BF}"/>
                  </a:ext>
                </a:extLst>
              </p:cNvPr>
              <p:cNvSpPr/>
              <p:nvPr/>
            </p:nvSpPr>
            <p:spPr>
              <a:xfrm>
                <a:off x="10003060" y="4591945"/>
                <a:ext cx="329475" cy="327814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  <a:cs typeface="Arial" panose="020B0604020202020204" pitchFamily="34" charset="0"/>
                  </a:rPr>
                  <a:t>a</a:t>
                </a:r>
              </a:p>
            </p:txBody>
          </p:sp>
          <p:sp>
            <p:nvSpPr>
              <p:cNvPr id="127" name="직사각형 126">
                <a:extLst>
                  <a:ext uri="{FF2B5EF4-FFF2-40B4-BE49-F238E27FC236}">
                    <a16:creationId xmlns:a16="http://schemas.microsoft.com/office/drawing/2014/main" id="{826BB6B4-63DA-485A-A0D6-07D08EC399B1}"/>
                  </a:ext>
                </a:extLst>
              </p:cNvPr>
              <p:cNvSpPr/>
              <p:nvPr/>
            </p:nvSpPr>
            <p:spPr>
              <a:xfrm>
                <a:off x="10410757" y="4546385"/>
                <a:ext cx="891299" cy="41893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spc="-20" dirty="0" err="1">
                    <a:solidFill>
                      <a:schemeClr val="tx1"/>
                    </a:solidFill>
                    <a:cs typeface="Arial" panose="020B0604020202020204" pitchFamily="34" charset="0"/>
                  </a:rPr>
                  <a:t>AMove</a:t>
                </a:r>
                <a:endParaRPr lang="en-US" sz="1600" spc="-2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id="{EC349D18-AB89-44E9-8E22-92990D70BDC4}"/>
                </a:ext>
              </a:extLst>
            </p:cNvPr>
            <p:cNvSpPr/>
            <p:nvPr/>
          </p:nvSpPr>
          <p:spPr>
            <a:xfrm>
              <a:off x="6182756" y="5172172"/>
              <a:ext cx="992412" cy="30228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Time</a:t>
              </a:r>
            </a:p>
          </p:txBody>
        </p:sp>
        <p:cxnSp>
          <p:nvCxnSpPr>
            <p:cNvPr id="106" name="직선 화살표 연결선 105">
              <a:extLst>
                <a:ext uri="{FF2B5EF4-FFF2-40B4-BE49-F238E27FC236}">
                  <a16:creationId xmlns:a16="http://schemas.microsoft.com/office/drawing/2014/main" id="{4068AB46-31EF-46E0-BCE1-8E6AA8B656FF}"/>
                </a:ext>
              </a:extLst>
            </p:cNvPr>
            <p:cNvCxnSpPr>
              <a:cxnSpLocks/>
            </p:cNvCxnSpPr>
            <p:nvPr/>
          </p:nvCxnSpPr>
          <p:spPr>
            <a:xfrm>
              <a:off x="4140901" y="5510049"/>
              <a:ext cx="526444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id="{B520DF38-799B-4FFB-B66F-CAAAC405DFA4}"/>
                </a:ext>
              </a:extLst>
            </p:cNvPr>
            <p:cNvSpPr/>
            <p:nvPr/>
          </p:nvSpPr>
          <p:spPr>
            <a:xfrm>
              <a:off x="2605702" y="5172172"/>
              <a:ext cx="1540984" cy="30228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lang="en-US" sz="1600" dirty="0">
                  <a:solidFill>
                    <a:srgbClr val="000000"/>
                  </a:solidFill>
                </a:rPr>
                <a:t>Streams</a:t>
              </a:r>
            </a:p>
          </p:txBody>
        </p:sp>
        <p:cxnSp>
          <p:nvCxnSpPr>
            <p:cNvPr id="129" name="연결선: 구부러짐 128">
              <a:extLst>
                <a:ext uri="{FF2B5EF4-FFF2-40B4-BE49-F238E27FC236}">
                  <a16:creationId xmlns:a16="http://schemas.microsoft.com/office/drawing/2014/main" id="{1CCC3491-510E-4324-A072-7A9AE4C0DA22}"/>
                </a:ext>
              </a:extLst>
            </p:cNvPr>
            <p:cNvCxnSpPr>
              <a:cxnSpLocks/>
              <a:stCxn id="89" idx="3"/>
              <a:endCxn id="94" idx="2"/>
            </p:cNvCxnSpPr>
            <p:nvPr/>
          </p:nvCxnSpPr>
          <p:spPr>
            <a:xfrm flipV="1">
              <a:off x="5603957" y="5978381"/>
              <a:ext cx="147584" cy="158597"/>
            </a:xfrm>
            <a:prstGeom prst="curvedConnector2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연결선: 구부러짐 129">
              <a:extLst>
                <a:ext uri="{FF2B5EF4-FFF2-40B4-BE49-F238E27FC236}">
                  <a16:creationId xmlns:a16="http://schemas.microsoft.com/office/drawing/2014/main" id="{5C814A97-BCBE-4C48-9683-B11506211A03}"/>
                </a:ext>
              </a:extLst>
            </p:cNvPr>
            <p:cNvCxnSpPr>
              <a:cxnSpLocks/>
              <a:stCxn id="90" idx="3"/>
              <a:endCxn id="95" idx="2"/>
            </p:cNvCxnSpPr>
            <p:nvPr/>
          </p:nvCxnSpPr>
          <p:spPr>
            <a:xfrm flipV="1">
              <a:off x="6481790" y="5978385"/>
              <a:ext cx="146623" cy="158593"/>
            </a:xfrm>
            <a:prstGeom prst="curvedConnector2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연결선: 구부러짐 130">
              <a:extLst>
                <a:ext uri="{FF2B5EF4-FFF2-40B4-BE49-F238E27FC236}">
                  <a16:creationId xmlns:a16="http://schemas.microsoft.com/office/drawing/2014/main" id="{9FC1F6E9-95CA-40D0-92AE-2A8660E37210}"/>
                </a:ext>
              </a:extLst>
            </p:cNvPr>
            <p:cNvCxnSpPr>
              <a:cxnSpLocks/>
              <a:stCxn id="91" idx="3"/>
              <a:endCxn id="96" idx="2"/>
            </p:cNvCxnSpPr>
            <p:nvPr/>
          </p:nvCxnSpPr>
          <p:spPr>
            <a:xfrm flipV="1">
              <a:off x="7357747" y="5978385"/>
              <a:ext cx="147544" cy="158594"/>
            </a:xfrm>
            <a:prstGeom prst="curvedConnector2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연결선: 구부러짐 131">
              <a:extLst>
                <a:ext uri="{FF2B5EF4-FFF2-40B4-BE49-F238E27FC236}">
                  <a16:creationId xmlns:a16="http://schemas.microsoft.com/office/drawing/2014/main" id="{F5F0CD16-FBC0-40EE-AB00-71D20AAB16B8}"/>
                </a:ext>
              </a:extLst>
            </p:cNvPr>
            <p:cNvCxnSpPr>
              <a:cxnSpLocks/>
              <a:stCxn id="92" idx="3"/>
              <a:endCxn id="97" idx="2"/>
            </p:cNvCxnSpPr>
            <p:nvPr/>
          </p:nvCxnSpPr>
          <p:spPr>
            <a:xfrm flipV="1">
              <a:off x="8232142" y="5978385"/>
              <a:ext cx="150023" cy="158594"/>
            </a:xfrm>
            <a:prstGeom prst="curvedConnector2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연결선: 구부러짐 132">
              <a:extLst>
                <a:ext uri="{FF2B5EF4-FFF2-40B4-BE49-F238E27FC236}">
                  <a16:creationId xmlns:a16="http://schemas.microsoft.com/office/drawing/2014/main" id="{B6513B26-40D6-4A8F-95F3-2F42F82C3BE3}"/>
                </a:ext>
              </a:extLst>
            </p:cNvPr>
            <p:cNvCxnSpPr>
              <a:cxnSpLocks/>
              <a:stCxn id="93" idx="3"/>
              <a:endCxn id="98" idx="2"/>
            </p:cNvCxnSpPr>
            <p:nvPr/>
          </p:nvCxnSpPr>
          <p:spPr>
            <a:xfrm flipV="1">
              <a:off x="9109977" y="5978385"/>
              <a:ext cx="149065" cy="158594"/>
            </a:xfrm>
            <a:prstGeom prst="curvedConnector2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  <p:extLst>
      <p:ext uri="{BB962C8B-B14F-4D97-AF65-F5344CB8AC3E}">
        <p14:creationId xmlns:p14="http://schemas.microsoft.com/office/powerpoint/2010/main" val="2634604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9CC408-D7A1-4253-A237-620FC8885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 in our Daily Lives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BC502C-99E5-4252-BF44-C741ED350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Moore’s Law for NLPs : </a:t>
            </a:r>
            <a:r>
              <a:rPr lang="en-US" i="1" dirty="0"/>
              <a:t>“Model sizes increase </a:t>
            </a:r>
            <a:r>
              <a:rPr lang="en-US" i="1" dirty="0">
                <a:solidFill>
                  <a:srgbClr val="C00000"/>
                </a:solidFill>
              </a:rPr>
              <a:t>exponentially</a:t>
            </a:r>
            <a:r>
              <a:rPr lang="en-US" b="1" i="1" dirty="0"/>
              <a:t> </a:t>
            </a:r>
            <a:r>
              <a:rPr lang="en-US" i="1" dirty="0"/>
              <a:t>every year”</a:t>
            </a:r>
          </a:p>
        </p:txBody>
      </p:sp>
      <p:graphicFrame>
        <p:nvGraphicFramePr>
          <p:cNvPr id="9" name="차트 8">
            <a:extLst>
              <a:ext uri="{FF2B5EF4-FFF2-40B4-BE49-F238E27FC236}">
                <a16:creationId xmlns:a16="http://schemas.microsoft.com/office/drawing/2014/main" id="{52EBEF69-4D18-4F9E-9DEA-B18B5E4866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40346735"/>
              </p:ext>
            </p:extLst>
          </p:nvPr>
        </p:nvGraphicFramePr>
        <p:xfrm>
          <a:off x="2271712" y="2052749"/>
          <a:ext cx="7648576" cy="4023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906881C4-0814-454F-B720-C4164ACF7CE9}"/>
              </a:ext>
            </a:extLst>
          </p:cNvPr>
          <p:cNvCxnSpPr>
            <a:cxnSpLocks/>
          </p:cNvCxnSpPr>
          <p:nvPr/>
        </p:nvCxnSpPr>
        <p:spPr>
          <a:xfrm flipV="1">
            <a:off x="4010025" y="2459466"/>
            <a:ext cx="5000625" cy="2781300"/>
          </a:xfrm>
          <a:prstGeom prst="straightConnector1">
            <a:avLst/>
          </a:prstGeom>
          <a:ln w="57150">
            <a:solidFill>
              <a:srgbClr val="C00000"/>
            </a:solidFill>
            <a:prstDash val="sysDash"/>
            <a:headEnd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6F13ABC8-8241-411B-A697-DEB74E066D84}"/>
              </a:ext>
            </a:extLst>
          </p:cNvPr>
          <p:cNvCxnSpPr>
            <a:cxnSpLocks/>
          </p:cNvCxnSpPr>
          <p:nvPr/>
        </p:nvCxnSpPr>
        <p:spPr>
          <a:xfrm flipV="1">
            <a:off x="3441971" y="3645702"/>
            <a:ext cx="5568679" cy="418727"/>
          </a:xfrm>
          <a:prstGeom prst="straightConnector1">
            <a:avLst/>
          </a:prstGeom>
          <a:ln w="57150">
            <a:solidFill>
              <a:schemeClr val="bg1">
                <a:lumMod val="50000"/>
              </a:schemeClr>
            </a:solidFill>
            <a:prstDash val="sysDash"/>
            <a:headEnd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0446D32-609D-40D5-AA15-3976F4FF9AA2}"/>
              </a:ext>
            </a:extLst>
          </p:cNvPr>
          <p:cNvGrpSpPr/>
          <p:nvPr/>
        </p:nvGrpSpPr>
        <p:grpSpPr>
          <a:xfrm>
            <a:off x="9162661" y="2459466"/>
            <a:ext cx="1889920" cy="1186236"/>
            <a:chOff x="9162661" y="2514600"/>
            <a:chExt cx="1889920" cy="1186236"/>
          </a:xfrm>
        </p:grpSpPr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53ED4BD2-6A42-408A-9EF0-92882D80EBE7}"/>
                </a:ext>
              </a:extLst>
            </p:cNvPr>
            <p:cNvCxnSpPr/>
            <p:nvPr/>
          </p:nvCxnSpPr>
          <p:spPr>
            <a:xfrm>
              <a:off x="9162661" y="2514600"/>
              <a:ext cx="0" cy="1186236"/>
            </a:xfrm>
            <a:prstGeom prst="straightConnector1">
              <a:avLst/>
            </a:prstGeom>
            <a:ln w="76200">
              <a:solidFill>
                <a:srgbClr val="305598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55B6F27F-B8B8-48A1-A3AD-B543C4DAA691}"/>
                </a:ext>
              </a:extLst>
            </p:cNvPr>
            <p:cNvSpPr/>
            <p:nvPr/>
          </p:nvSpPr>
          <p:spPr>
            <a:xfrm>
              <a:off x="9352093" y="2646597"/>
              <a:ext cx="1700488" cy="922241"/>
            </a:xfrm>
            <a:prstGeom prst="roundRect">
              <a:avLst>
                <a:gd name="adj" fmla="val 0"/>
              </a:avLst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800" b="1" dirty="0">
                  <a:solidFill>
                    <a:srgbClr val="4472C4"/>
                  </a:solidFill>
                </a:rPr>
                <a:t>Budget</a:t>
              </a:r>
            </a:p>
            <a:p>
              <a:pPr algn="ctr"/>
              <a:r>
                <a:rPr lang="en-US" sz="2800" b="1" dirty="0">
                  <a:solidFill>
                    <a:srgbClr val="4472C4"/>
                  </a:solidFill>
                </a:rPr>
                <a:t>Shortage</a:t>
              </a:r>
              <a:endParaRPr lang="en-US" sz="2800" baseline="-25000" dirty="0">
                <a:solidFill>
                  <a:srgbClr val="4472C4"/>
                </a:solidFill>
                <a:cs typeface="Arial" panose="020B0604020202020204" pitchFamily="34" charset="0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549900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Graphic spid="9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9CC408-D7A1-4253-A237-620FC8885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Mixture-of-Experts (</a:t>
            </a:r>
            <a:r>
              <a:rPr lang="en-US" dirty="0" err="1"/>
              <a:t>MoE</a:t>
            </a:r>
            <a:r>
              <a:rPr lang="en-US" dirty="0"/>
              <a:t>)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CDAF7F1-189B-416E-A093-23AA86F2A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Scale model capacity without proportionally increasing computation</a:t>
            </a:r>
            <a:endParaRPr lang="en-US" i="1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6D997DD-5B11-4D22-9880-0613ED3229AA}"/>
              </a:ext>
            </a:extLst>
          </p:cNvPr>
          <p:cNvGrpSpPr/>
          <p:nvPr/>
        </p:nvGrpSpPr>
        <p:grpSpPr>
          <a:xfrm>
            <a:off x="8437939" y="2912764"/>
            <a:ext cx="3213736" cy="743346"/>
            <a:chOff x="8749677" y="3159057"/>
            <a:chExt cx="3213736" cy="743346"/>
          </a:xfrm>
        </p:grpSpPr>
        <p:sp>
          <p:nvSpPr>
            <p:cNvPr id="122" name="사각형: 둥근 모서리 121">
              <a:extLst>
                <a:ext uri="{FF2B5EF4-FFF2-40B4-BE49-F238E27FC236}">
                  <a16:creationId xmlns:a16="http://schemas.microsoft.com/office/drawing/2014/main" id="{0DBF0BB4-A74B-4E30-93E6-D77905B4BAE9}"/>
                </a:ext>
              </a:extLst>
            </p:cNvPr>
            <p:cNvSpPr/>
            <p:nvPr/>
          </p:nvSpPr>
          <p:spPr>
            <a:xfrm>
              <a:off x="8749677" y="3159057"/>
              <a:ext cx="2823300" cy="743346"/>
            </a:xfrm>
            <a:prstGeom prst="roundRect">
              <a:avLst>
                <a:gd name="adj" fmla="val 0"/>
              </a:avLst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800" b="1" dirty="0">
                  <a:solidFill>
                    <a:srgbClr val="4472C4"/>
                  </a:solidFill>
                </a:rPr>
                <a:t>Fixed-complexity computation</a:t>
              </a:r>
              <a:endParaRPr lang="en-US" sz="2800" baseline="-25000" dirty="0">
                <a:solidFill>
                  <a:srgbClr val="4472C4"/>
                </a:solidFill>
                <a:cs typeface="Arial" panose="020B0604020202020204" pitchFamily="34" charset="0"/>
              </a:endParaRPr>
            </a:p>
          </p:txBody>
        </p:sp>
        <p:pic>
          <p:nvPicPr>
            <p:cNvPr id="153" name="그래픽 152" descr="채우기 없는 웃는 얼굴">
              <a:extLst>
                <a:ext uri="{FF2B5EF4-FFF2-40B4-BE49-F238E27FC236}">
                  <a16:creationId xmlns:a16="http://schemas.microsoft.com/office/drawing/2014/main" id="{15E3125F-0311-4AF2-A38B-488F95D549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531413" y="3314730"/>
              <a:ext cx="432000" cy="432000"/>
            </a:xfrm>
            <a:prstGeom prst="rect">
              <a:avLst/>
            </a:prstGeom>
          </p:spPr>
        </p:pic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E0C4EEE4-4096-4848-BB58-4796DB023392}"/>
              </a:ext>
            </a:extLst>
          </p:cNvPr>
          <p:cNvGrpSpPr/>
          <p:nvPr/>
        </p:nvGrpSpPr>
        <p:grpSpPr>
          <a:xfrm>
            <a:off x="8408604" y="4371190"/>
            <a:ext cx="3243071" cy="954107"/>
            <a:chOff x="8720342" y="4228397"/>
            <a:chExt cx="3243071" cy="954107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BD739B2-43C0-4AAC-BFFF-525D9528450F}"/>
                </a:ext>
              </a:extLst>
            </p:cNvPr>
            <p:cNvSpPr/>
            <p:nvPr/>
          </p:nvSpPr>
          <p:spPr>
            <a:xfrm>
              <a:off x="8720342" y="4228397"/>
              <a:ext cx="2868901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800" b="1" dirty="0">
                  <a:solidFill>
                    <a:srgbClr val="C00000"/>
                  </a:solidFill>
                </a:rPr>
                <a:t>Large memory</a:t>
              </a:r>
            </a:p>
            <a:p>
              <a:pPr algn="ctr"/>
              <a:r>
                <a:rPr lang="en-US" sz="2800" b="1" dirty="0">
                  <a:solidFill>
                    <a:srgbClr val="C00000"/>
                  </a:solidFill>
                </a:rPr>
                <a:t>complexity</a:t>
              </a:r>
              <a:endParaRPr lang="en-US" sz="2800" dirty="0"/>
            </a:p>
          </p:txBody>
        </p:sp>
        <p:pic>
          <p:nvPicPr>
            <p:cNvPr id="161" name="그래픽 160" descr="채우기 없는 슬픈 얼굴">
              <a:extLst>
                <a:ext uri="{FF2B5EF4-FFF2-40B4-BE49-F238E27FC236}">
                  <a16:creationId xmlns:a16="http://schemas.microsoft.com/office/drawing/2014/main" id="{6D49E64D-D98F-49FC-9E63-91205D422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1531413" y="4489450"/>
              <a:ext cx="432000" cy="432000"/>
            </a:xfrm>
            <a:prstGeom prst="rect">
              <a:avLst/>
            </a:prstGeom>
          </p:spPr>
        </p:pic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D03D014A-E847-432F-8509-D8B9CC53D238}"/>
              </a:ext>
            </a:extLst>
          </p:cNvPr>
          <p:cNvGrpSpPr/>
          <p:nvPr/>
        </p:nvGrpSpPr>
        <p:grpSpPr>
          <a:xfrm>
            <a:off x="451278" y="2230280"/>
            <a:ext cx="4085484" cy="3777361"/>
            <a:chOff x="451278" y="2230280"/>
            <a:chExt cx="4085484" cy="3777361"/>
          </a:xfrm>
        </p:grpSpPr>
        <p:sp>
          <p:nvSpPr>
            <p:cNvPr id="160" name="사각형: 둥근 모서리 159">
              <a:extLst>
                <a:ext uri="{FF2B5EF4-FFF2-40B4-BE49-F238E27FC236}">
                  <a16:creationId xmlns:a16="http://schemas.microsoft.com/office/drawing/2014/main" id="{18CCD5BF-C801-4D8D-A2A5-C11A3BF65CCC}"/>
                </a:ext>
              </a:extLst>
            </p:cNvPr>
            <p:cNvSpPr/>
            <p:nvPr/>
          </p:nvSpPr>
          <p:spPr>
            <a:xfrm>
              <a:off x="1656762" y="2230280"/>
              <a:ext cx="2880000" cy="3777361"/>
            </a:xfrm>
            <a:prstGeom prst="roundRect">
              <a:avLst>
                <a:gd name="adj" fmla="val 1000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3" name="사각형: 둥근 모서리 182">
              <a:extLst>
                <a:ext uri="{FF2B5EF4-FFF2-40B4-BE49-F238E27FC236}">
                  <a16:creationId xmlns:a16="http://schemas.microsoft.com/office/drawing/2014/main" id="{7E9BAEC6-76B4-46CC-9881-0637F709BD43}"/>
                </a:ext>
              </a:extLst>
            </p:cNvPr>
            <p:cNvSpPr/>
            <p:nvPr/>
          </p:nvSpPr>
          <p:spPr>
            <a:xfrm>
              <a:off x="1931531" y="5360741"/>
              <a:ext cx="2326205" cy="417573"/>
            </a:xfrm>
            <a:prstGeom prst="roundRect">
              <a:avLst>
                <a:gd name="adj" fmla="val 4079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Attention</a:t>
              </a:r>
            </a:p>
          </p:txBody>
        </p:sp>
        <p:cxnSp>
          <p:nvCxnSpPr>
            <p:cNvPr id="186" name="직선 화살표 연결선 185">
              <a:extLst>
                <a:ext uri="{FF2B5EF4-FFF2-40B4-BE49-F238E27FC236}">
                  <a16:creationId xmlns:a16="http://schemas.microsoft.com/office/drawing/2014/main" id="{D936F239-9AF7-4F60-88A3-71EE9D23A418}"/>
                </a:ext>
              </a:extLst>
            </p:cNvPr>
            <p:cNvCxnSpPr>
              <a:cxnSpLocks/>
              <a:stCxn id="183" idx="0"/>
              <a:endCxn id="189" idx="2"/>
            </p:cNvCxnSpPr>
            <p:nvPr/>
          </p:nvCxnSpPr>
          <p:spPr>
            <a:xfrm flipV="1">
              <a:off x="3094634" y="5082320"/>
              <a:ext cx="2124" cy="27842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8" name="직사각형 177">
              <a:extLst>
                <a:ext uri="{FF2B5EF4-FFF2-40B4-BE49-F238E27FC236}">
                  <a16:creationId xmlns:a16="http://schemas.microsoft.com/office/drawing/2014/main" id="{1A3F144E-5785-4C4C-AF02-9A484057EEC1}"/>
                </a:ext>
              </a:extLst>
            </p:cNvPr>
            <p:cNvSpPr/>
            <p:nvPr/>
          </p:nvSpPr>
          <p:spPr>
            <a:xfrm>
              <a:off x="1826686" y="2277358"/>
              <a:ext cx="253588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400" dirty="0">
                  <a:cs typeface="Arial" panose="020B0604020202020204" pitchFamily="34" charset="0"/>
                </a:rPr>
                <a:t>Transformer Block</a:t>
              </a:r>
            </a:p>
          </p:txBody>
        </p:sp>
        <p:sp>
          <p:nvSpPr>
            <p:cNvPr id="189" name="사각형: 둥근 모서리 188">
              <a:extLst>
                <a:ext uri="{FF2B5EF4-FFF2-40B4-BE49-F238E27FC236}">
                  <a16:creationId xmlns:a16="http://schemas.microsoft.com/office/drawing/2014/main" id="{E260434E-FAAA-44A7-93E4-A15BF16F4359}"/>
                </a:ext>
              </a:extLst>
            </p:cNvPr>
            <p:cNvSpPr/>
            <p:nvPr/>
          </p:nvSpPr>
          <p:spPr>
            <a:xfrm>
              <a:off x="1845617" y="2786101"/>
              <a:ext cx="2502282" cy="2296219"/>
            </a:xfrm>
            <a:prstGeom prst="roundRect">
              <a:avLst>
                <a:gd name="adj" fmla="val 1953"/>
              </a:avLst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grpSp>
          <p:nvGrpSpPr>
            <p:cNvPr id="190" name="그룹 189">
              <a:extLst>
                <a:ext uri="{FF2B5EF4-FFF2-40B4-BE49-F238E27FC236}">
                  <a16:creationId xmlns:a16="http://schemas.microsoft.com/office/drawing/2014/main" id="{D2726714-631A-4A55-B764-A173971F1244}"/>
                </a:ext>
              </a:extLst>
            </p:cNvPr>
            <p:cNvGrpSpPr/>
            <p:nvPr/>
          </p:nvGrpSpPr>
          <p:grpSpPr>
            <a:xfrm>
              <a:off x="1933652" y="3317421"/>
              <a:ext cx="2326207" cy="1688584"/>
              <a:chOff x="3577535" y="1154354"/>
              <a:chExt cx="1384989" cy="2178173"/>
            </a:xfrm>
          </p:grpSpPr>
          <p:sp>
            <p:nvSpPr>
              <p:cNvPr id="191" name="사각형: 둥근 모서리 190">
                <a:extLst>
                  <a:ext uri="{FF2B5EF4-FFF2-40B4-BE49-F238E27FC236}">
                    <a16:creationId xmlns:a16="http://schemas.microsoft.com/office/drawing/2014/main" id="{B9876404-4397-4AFF-8B3D-478047A12C96}"/>
                  </a:ext>
                </a:extLst>
              </p:cNvPr>
              <p:cNvSpPr/>
              <p:nvPr/>
            </p:nvSpPr>
            <p:spPr>
              <a:xfrm>
                <a:off x="3577536" y="2752605"/>
                <a:ext cx="1384988" cy="579922"/>
              </a:xfrm>
              <a:prstGeom prst="roundRect">
                <a:avLst>
                  <a:gd name="adj" fmla="val 4079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Linear1</a:t>
                </a:r>
              </a:p>
            </p:txBody>
          </p:sp>
          <p:sp>
            <p:nvSpPr>
              <p:cNvPr id="192" name="사각형: 둥근 모서리 191">
                <a:extLst>
                  <a:ext uri="{FF2B5EF4-FFF2-40B4-BE49-F238E27FC236}">
                    <a16:creationId xmlns:a16="http://schemas.microsoft.com/office/drawing/2014/main" id="{7389B071-23E2-4C25-B016-38CAFE40260B}"/>
                  </a:ext>
                </a:extLst>
              </p:cNvPr>
              <p:cNvSpPr/>
              <p:nvPr/>
            </p:nvSpPr>
            <p:spPr>
              <a:xfrm>
                <a:off x="3577536" y="1950930"/>
                <a:ext cx="1384988" cy="579921"/>
              </a:xfrm>
              <a:prstGeom prst="roundRect">
                <a:avLst>
                  <a:gd name="adj" fmla="val 4079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Activation</a:t>
                </a:r>
              </a:p>
            </p:txBody>
          </p:sp>
          <p:sp>
            <p:nvSpPr>
              <p:cNvPr id="193" name="사각형: 둥근 모서리 192">
                <a:extLst>
                  <a:ext uri="{FF2B5EF4-FFF2-40B4-BE49-F238E27FC236}">
                    <a16:creationId xmlns:a16="http://schemas.microsoft.com/office/drawing/2014/main" id="{875EDE77-0FA0-444F-BF73-2CFD6A6B6D80}"/>
                  </a:ext>
                </a:extLst>
              </p:cNvPr>
              <p:cNvSpPr/>
              <p:nvPr/>
            </p:nvSpPr>
            <p:spPr>
              <a:xfrm>
                <a:off x="3577535" y="1154354"/>
                <a:ext cx="1384988" cy="579921"/>
              </a:xfrm>
              <a:prstGeom prst="roundRect">
                <a:avLst>
                  <a:gd name="adj" fmla="val 4079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Linear2</a:t>
                </a:r>
              </a:p>
            </p:txBody>
          </p:sp>
          <p:cxnSp>
            <p:nvCxnSpPr>
              <p:cNvPr id="194" name="직선 화살표 연결선 193">
                <a:extLst>
                  <a:ext uri="{FF2B5EF4-FFF2-40B4-BE49-F238E27FC236}">
                    <a16:creationId xmlns:a16="http://schemas.microsoft.com/office/drawing/2014/main" id="{964B3CCF-E857-491B-AEFF-14FD58A6E1DC}"/>
                  </a:ext>
                </a:extLst>
              </p:cNvPr>
              <p:cNvCxnSpPr>
                <a:cxnSpLocks/>
                <a:stCxn id="191" idx="0"/>
                <a:endCxn id="192" idx="2"/>
              </p:cNvCxnSpPr>
              <p:nvPr/>
            </p:nvCxnSpPr>
            <p:spPr>
              <a:xfrm flipV="1">
                <a:off x="4270030" y="2530851"/>
                <a:ext cx="0" cy="221754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직선 화살표 연결선 194">
                <a:extLst>
                  <a:ext uri="{FF2B5EF4-FFF2-40B4-BE49-F238E27FC236}">
                    <a16:creationId xmlns:a16="http://schemas.microsoft.com/office/drawing/2014/main" id="{A6DA4CF8-7551-4AE4-BB5D-F11FDC9BDC04}"/>
                  </a:ext>
                </a:extLst>
              </p:cNvPr>
              <p:cNvCxnSpPr>
                <a:cxnSpLocks/>
                <a:stCxn id="192" idx="0"/>
                <a:endCxn id="193" idx="2"/>
              </p:cNvCxnSpPr>
              <p:nvPr/>
            </p:nvCxnSpPr>
            <p:spPr>
              <a:xfrm flipH="1" flipV="1">
                <a:off x="4270029" y="1734276"/>
                <a:ext cx="1" cy="216655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1" name="직사각형 180">
              <a:extLst>
                <a:ext uri="{FF2B5EF4-FFF2-40B4-BE49-F238E27FC236}">
                  <a16:creationId xmlns:a16="http://schemas.microsoft.com/office/drawing/2014/main" id="{40D46598-0E01-4F5F-89F5-9FC5161876B6}"/>
                </a:ext>
              </a:extLst>
            </p:cNvPr>
            <p:cNvSpPr/>
            <p:nvPr/>
          </p:nvSpPr>
          <p:spPr>
            <a:xfrm>
              <a:off x="1926505" y="2874941"/>
              <a:ext cx="232620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cs typeface="Arial" panose="020B0604020202020204" pitchFamily="34" charset="0"/>
                </a:rPr>
                <a:t>Dense FFN</a:t>
              </a:r>
            </a:p>
          </p:txBody>
        </p:sp>
        <p:sp>
          <p:nvSpPr>
            <p:cNvPr id="13" name="왼쪽 중괄호 12">
              <a:extLst>
                <a:ext uri="{FF2B5EF4-FFF2-40B4-BE49-F238E27FC236}">
                  <a16:creationId xmlns:a16="http://schemas.microsoft.com/office/drawing/2014/main" id="{70EB22E7-9254-4F47-9411-2903E45C7E85}"/>
                </a:ext>
              </a:extLst>
            </p:cNvPr>
            <p:cNvSpPr/>
            <p:nvPr/>
          </p:nvSpPr>
          <p:spPr>
            <a:xfrm>
              <a:off x="1203863" y="2230280"/>
              <a:ext cx="312224" cy="3777361"/>
            </a:xfrm>
            <a:prstGeom prst="leftBrac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DB7145BA-AFA8-4043-95F8-5BE5B666901D}"/>
                </a:ext>
              </a:extLst>
            </p:cNvPr>
            <p:cNvSpPr/>
            <p:nvPr/>
          </p:nvSpPr>
          <p:spPr>
            <a:xfrm>
              <a:off x="451278" y="3887203"/>
              <a:ext cx="70403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400" dirty="0">
                  <a:cs typeface="Arial" panose="020B0604020202020204" pitchFamily="34" charset="0"/>
                </a:rPr>
                <a:t>× B</a:t>
              </a:r>
              <a:endParaRPr lang="en-US" sz="2400" dirty="0">
                <a:cs typeface="Arial" panose="020B0604020202020204" pitchFamily="34" charset="0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25C091F-373F-4944-AD8E-E5AED46E9B33}"/>
              </a:ext>
            </a:extLst>
          </p:cNvPr>
          <p:cNvGrpSpPr/>
          <p:nvPr/>
        </p:nvGrpSpPr>
        <p:grpSpPr>
          <a:xfrm>
            <a:off x="3876166" y="2230280"/>
            <a:ext cx="4371484" cy="3777355"/>
            <a:chOff x="3876166" y="2230280"/>
            <a:chExt cx="4371484" cy="3777355"/>
          </a:xfrm>
        </p:grpSpPr>
        <p:cxnSp>
          <p:nvCxnSpPr>
            <p:cNvPr id="162" name="직선 화살표 연결선 161">
              <a:extLst>
                <a:ext uri="{FF2B5EF4-FFF2-40B4-BE49-F238E27FC236}">
                  <a16:creationId xmlns:a16="http://schemas.microsoft.com/office/drawing/2014/main" id="{BFF94451-DDAB-4067-9E22-8B3900E35A6B}"/>
                </a:ext>
              </a:extLst>
            </p:cNvPr>
            <p:cNvCxnSpPr>
              <a:cxnSpLocks/>
              <a:stCxn id="189" idx="3"/>
            </p:cNvCxnSpPr>
            <p:nvPr/>
          </p:nvCxnSpPr>
          <p:spPr>
            <a:xfrm>
              <a:off x="4347899" y="3934211"/>
              <a:ext cx="1020065" cy="3"/>
            </a:xfrm>
            <a:prstGeom prst="straightConnector1">
              <a:avLst/>
            </a:prstGeom>
            <a:ln w="76200">
              <a:solidFill>
                <a:srgbClr val="00206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직선 연결선 246">
              <a:extLst>
                <a:ext uri="{FF2B5EF4-FFF2-40B4-BE49-F238E27FC236}">
                  <a16:creationId xmlns:a16="http://schemas.microsoft.com/office/drawing/2014/main" id="{593DE973-B9DB-4A61-96B3-9049D6AD05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81515" y="2230280"/>
              <a:ext cx="977669" cy="544201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직선 연결선 247">
              <a:extLst>
                <a:ext uri="{FF2B5EF4-FFF2-40B4-BE49-F238E27FC236}">
                  <a16:creationId xmlns:a16="http://schemas.microsoft.com/office/drawing/2014/main" id="{F2B6C30B-46DC-4C83-8F23-340F832E1C36}"/>
                </a:ext>
              </a:extLst>
            </p:cNvPr>
            <p:cNvCxnSpPr>
              <a:cxnSpLocks/>
            </p:cNvCxnSpPr>
            <p:nvPr/>
          </p:nvCxnSpPr>
          <p:spPr>
            <a:xfrm>
              <a:off x="4381515" y="5082319"/>
              <a:ext cx="986449" cy="470567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4" name="사각형: 둥근 모서리 143">
              <a:extLst>
                <a:ext uri="{FF2B5EF4-FFF2-40B4-BE49-F238E27FC236}">
                  <a16:creationId xmlns:a16="http://schemas.microsoft.com/office/drawing/2014/main" id="{5EB4DDAE-A1CD-4448-BC0B-D0479D82B97D}"/>
                </a:ext>
              </a:extLst>
            </p:cNvPr>
            <p:cNvSpPr/>
            <p:nvPr/>
          </p:nvSpPr>
          <p:spPr>
            <a:xfrm>
              <a:off x="5367650" y="2230280"/>
              <a:ext cx="2880000" cy="3339247"/>
            </a:xfrm>
            <a:prstGeom prst="roundRect">
              <a:avLst>
                <a:gd name="adj" fmla="val 1000"/>
              </a:avLst>
            </a:prstGeom>
            <a:solidFill>
              <a:srgbClr val="DAE3F3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45" name="사각형: 둥근 모서리 144">
              <a:extLst>
                <a:ext uri="{FF2B5EF4-FFF2-40B4-BE49-F238E27FC236}">
                  <a16:creationId xmlns:a16="http://schemas.microsoft.com/office/drawing/2014/main" id="{4EA2C4E7-3384-4A9C-A481-30F6A490E81C}"/>
                </a:ext>
              </a:extLst>
            </p:cNvPr>
            <p:cNvSpPr/>
            <p:nvPr/>
          </p:nvSpPr>
          <p:spPr>
            <a:xfrm>
              <a:off x="5526973" y="2786101"/>
              <a:ext cx="823472" cy="917887"/>
            </a:xfrm>
            <a:prstGeom prst="roundRect">
              <a:avLst>
                <a:gd name="adj" fmla="val 2453"/>
              </a:avLst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Expert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FFN</a:t>
              </a:r>
              <a:r>
                <a:rPr lang="en-US" baseline="-25000" dirty="0">
                  <a:solidFill>
                    <a:schemeClr val="tx1"/>
                  </a:solidFill>
                  <a:cs typeface="Arial" panose="020B0604020202020204" pitchFamily="34" charset="0"/>
                </a:rPr>
                <a:t>1</a:t>
              </a:r>
              <a:endParaRPr lang="en-US" b="1" baseline="-25000" dirty="0">
                <a:solidFill>
                  <a:srgbClr val="C00000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46" name="사각형: 둥근 모서리 145">
              <a:extLst>
                <a:ext uri="{FF2B5EF4-FFF2-40B4-BE49-F238E27FC236}">
                  <a16:creationId xmlns:a16="http://schemas.microsoft.com/office/drawing/2014/main" id="{F711BDBE-939D-4E53-9B34-93D371A8C2BD}"/>
                </a:ext>
              </a:extLst>
            </p:cNvPr>
            <p:cNvSpPr/>
            <p:nvPr/>
          </p:nvSpPr>
          <p:spPr>
            <a:xfrm>
              <a:off x="6398085" y="2786101"/>
              <a:ext cx="823475" cy="917887"/>
            </a:xfrm>
            <a:prstGeom prst="roundRect">
              <a:avLst>
                <a:gd name="adj" fmla="val 3688"/>
              </a:avLst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Expert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FFN</a:t>
              </a:r>
              <a:r>
                <a:rPr lang="en-US" baseline="-25000" dirty="0">
                  <a:solidFill>
                    <a:schemeClr val="tx1"/>
                  </a:solidFill>
                  <a:cs typeface="Arial" panose="020B0604020202020204" pitchFamily="34" charset="0"/>
                </a:rPr>
                <a:t>2</a:t>
              </a:r>
              <a:endParaRPr lang="en-US" b="1" baseline="-25000" dirty="0">
                <a:solidFill>
                  <a:srgbClr val="C00000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47" name="사각형: 둥근 모서리 146">
              <a:extLst>
                <a:ext uri="{FF2B5EF4-FFF2-40B4-BE49-F238E27FC236}">
                  <a16:creationId xmlns:a16="http://schemas.microsoft.com/office/drawing/2014/main" id="{370C05ED-3DA0-43E7-A758-5B6DAA78B157}"/>
                </a:ext>
              </a:extLst>
            </p:cNvPr>
            <p:cNvSpPr/>
            <p:nvPr/>
          </p:nvSpPr>
          <p:spPr>
            <a:xfrm>
              <a:off x="7269198" y="2786101"/>
              <a:ext cx="823472" cy="917887"/>
            </a:xfrm>
            <a:prstGeom prst="roundRect">
              <a:avLst>
                <a:gd name="adj" fmla="val 3070"/>
              </a:avLst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Expert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FFN</a:t>
              </a:r>
              <a:r>
                <a:rPr lang="en-US" baseline="-25000" dirty="0">
                  <a:solidFill>
                    <a:schemeClr val="tx1"/>
                  </a:solidFill>
                  <a:cs typeface="Arial" panose="020B0604020202020204" pitchFamily="34" charset="0"/>
                </a:rPr>
                <a:t>3</a:t>
              </a:r>
              <a:endParaRPr lang="en-US" b="1" baseline="-25000" dirty="0">
                <a:solidFill>
                  <a:srgbClr val="C00000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79" name="직사각형 178">
              <a:extLst>
                <a:ext uri="{FF2B5EF4-FFF2-40B4-BE49-F238E27FC236}">
                  <a16:creationId xmlns:a16="http://schemas.microsoft.com/office/drawing/2014/main" id="{C58192C8-2340-4FC2-98E6-BCFEC7ADC283}"/>
                </a:ext>
              </a:extLst>
            </p:cNvPr>
            <p:cNvSpPr/>
            <p:nvPr/>
          </p:nvSpPr>
          <p:spPr>
            <a:xfrm>
              <a:off x="6128775" y="2261774"/>
              <a:ext cx="135646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400" dirty="0" err="1">
                  <a:cs typeface="Arial" panose="020B0604020202020204" pitchFamily="34" charset="0"/>
                </a:rPr>
                <a:t>MoE</a:t>
              </a:r>
              <a:r>
                <a:rPr lang="en-US" sz="2400" dirty="0">
                  <a:cs typeface="Arial" panose="020B0604020202020204" pitchFamily="34" charset="0"/>
                </a:rPr>
                <a:t> FFN</a:t>
              </a:r>
            </a:p>
          </p:txBody>
        </p:sp>
        <p:sp>
          <p:nvSpPr>
            <p:cNvPr id="255" name="사각형: 둥근 모서리 254">
              <a:extLst>
                <a:ext uri="{FF2B5EF4-FFF2-40B4-BE49-F238E27FC236}">
                  <a16:creationId xmlns:a16="http://schemas.microsoft.com/office/drawing/2014/main" id="{17446437-86A0-402D-8CFA-E59C947B2617}"/>
                </a:ext>
              </a:extLst>
            </p:cNvPr>
            <p:cNvSpPr/>
            <p:nvPr/>
          </p:nvSpPr>
          <p:spPr>
            <a:xfrm>
              <a:off x="3876166" y="4212635"/>
              <a:ext cx="1977313" cy="1040662"/>
            </a:xfrm>
            <a:prstGeom prst="roundRect">
              <a:avLst>
                <a:gd name="adj" fmla="val 8518"/>
              </a:avLst>
            </a:prstGeom>
            <a:solidFill>
              <a:schemeClr val="bg1">
                <a:alpha val="74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cs typeface="Arial" panose="020B0604020202020204" pitchFamily="34" charset="0"/>
                </a:rPr>
                <a:t>Dense</a:t>
              </a:r>
              <a:r>
                <a:rPr lang="ko-KR" altLang="en-US" sz="2400" b="1" dirty="0">
                  <a:solidFill>
                    <a:schemeClr val="tx1"/>
                  </a:solidFill>
                  <a:cs typeface="Arial" panose="020B0604020202020204" pitchFamily="34" charset="0"/>
                </a:rPr>
                <a:t>↔</a:t>
              </a:r>
              <a:r>
                <a:rPr lang="en-US" sz="2400" b="1" dirty="0" err="1">
                  <a:solidFill>
                    <a:schemeClr val="tx1"/>
                  </a:solidFill>
                  <a:cs typeface="Arial" panose="020B0604020202020204" pitchFamily="34" charset="0"/>
                </a:rPr>
                <a:t>MoE</a:t>
              </a:r>
              <a:endParaRPr lang="en-US" sz="2400" b="1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r>
                <a:rPr lang="en-US" sz="2400" b="1" dirty="0">
                  <a:solidFill>
                    <a:schemeClr val="tx1"/>
                  </a:solidFill>
                  <a:cs typeface="Arial" panose="020B0604020202020204" pitchFamily="34" charset="0"/>
                </a:rPr>
                <a:t>Conversion</a:t>
              </a:r>
            </a:p>
          </p:txBody>
        </p:sp>
        <p:sp>
          <p:nvSpPr>
            <p:cNvPr id="155" name="사각형: 둥근 모서리 154">
              <a:extLst>
                <a:ext uri="{FF2B5EF4-FFF2-40B4-BE49-F238E27FC236}">
                  <a16:creationId xmlns:a16="http://schemas.microsoft.com/office/drawing/2014/main" id="{2EA1BCB4-9403-423D-8EFF-66B5F88B2371}"/>
                </a:ext>
              </a:extLst>
            </p:cNvPr>
            <p:cNvSpPr/>
            <p:nvPr/>
          </p:nvSpPr>
          <p:spPr>
            <a:xfrm>
              <a:off x="4837085" y="5669526"/>
              <a:ext cx="1585092" cy="338109"/>
            </a:xfrm>
            <a:prstGeom prst="roundRect">
              <a:avLst>
                <a:gd name="adj" fmla="val 0"/>
              </a:avLst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cs typeface="Arial" panose="020B0604020202020204" pitchFamily="34" charset="0"/>
                </a:rPr>
                <a:t>Input Tokens</a:t>
              </a:r>
              <a:endParaRPr lang="en-US" baseline="-250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6" name="사각형: 둥근 모서리 155">
              <a:extLst>
                <a:ext uri="{FF2B5EF4-FFF2-40B4-BE49-F238E27FC236}">
                  <a16:creationId xmlns:a16="http://schemas.microsoft.com/office/drawing/2014/main" id="{657B223F-C01E-4A4A-BD1D-1C1392F3B2B3}"/>
                </a:ext>
              </a:extLst>
            </p:cNvPr>
            <p:cNvSpPr/>
            <p:nvPr/>
          </p:nvSpPr>
          <p:spPr>
            <a:xfrm>
              <a:off x="6469740" y="5734637"/>
              <a:ext cx="225300" cy="20788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157" name="사각형: 둥근 모서리 156">
              <a:extLst>
                <a:ext uri="{FF2B5EF4-FFF2-40B4-BE49-F238E27FC236}">
                  <a16:creationId xmlns:a16="http://schemas.microsoft.com/office/drawing/2014/main" id="{63A98BB2-8EEB-4C08-90AA-95CA055A9028}"/>
                </a:ext>
              </a:extLst>
            </p:cNvPr>
            <p:cNvSpPr/>
            <p:nvPr/>
          </p:nvSpPr>
          <p:spPr>
            <a:xfrm>
              <a:off x="6695033" y="5734637"/>
              <a:ext cx="225300" cy="20788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158" name="사각형: 둥근 모서리 157">
              <a:extLst>
                <a:ext uri="{FF2B5EF4-FFF2-40B4-BE49-F238E27FC236}">
                  <a16:creationId xmlns:a16="http://schemas.microsoft.com/office/drawing/2014/main" id="{D228E398-4A18-4B2F-A1EE-347FD1994AC3}"/>
                </a:ext>
              </a:extLst>
            </p:cNvPr>
            <p:cNvSpPr/>
            <p:nvPr/>
          </p:nvSpPr>
          <p:spPr>
            <a:xfrm>
              <a:off x="6920246" y="5734637"/>
              <a:ext cx="225300" cy="20788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cs typeface="Arial" panose="020B0604020202020204" pitchFamily="34" charset="0"/>
                </a:rPr>
                <a:t>3</a:t>
              </a:r>
            </a:p>
          </p:txBody>
        </p:sp>
        <p:cxnSp>
          <p:nvCxnSpPr>
            <p:cNvPr id="159" name="직선 화살표 연결선 158">
              <a:extLst>
                <a:ext uri="{FF2B5EF4-FFF2-40B4-BE49-F238E27FC236}">
                  <a16:creationId xmlns:a16="http://schemas.microsoft.com/office/drawing/2014/main" id="{114B1A7D-27BB-405E-84F9-59C6E57D3F66}"/>
                </a:ext>
              </a:extLst>
            </p:cNvPr>
            <p:cNvCxnSpPr>
              <a:cxnSpLocks/>
              <a:stCxn id="157" idx="0"/>
              <a:endCxn id="152" idx="2"/>
            </p:cNvCxnSpPr>
            <p:nvPr/>
          </p:nvCxnSpPr>
          <p:spPr>
            <a:xfrm flipV="1">
              <a:off x="6807693" y="5422616"/>
              <a:ext cx="0" cy="31202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29A4239C-CD17-4699-83B1-C67A61941938}"/>
              </a:ext>
            </a:extLst>
          </p:cNvPr>
          <p:cNvGrpSpPr/>
          <p:nvPr/>
        </p:nvGrpSpPr>
        <p:grpSpPr>
          <a:xfrm>
            <a:off x="5526971" y="3752166"/>
            <a:ext cx="2566324" cy="2190358"/>
            <a:chOff x="5526971" y="3752166"/>
            <a:chExt cx="2566324" cy="2190358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52B39296-46A7-4257-A966-EC8C16992F45}"/>
                </a:ext>
              </a:extLst>
            </p:cNvPr>
            <p:cNvSpPr/>
            <p:nvPr/>
          </p:nvSpPr>
          <p:spPr>
            <a:xfrm>
              <a:off x="6395286" y="4793654"/>
              <a:ext cx="272954" cy="325259"/>
            </a:xfrm>
            <a:prstGeom prst="roundRect">
              <a:avLst>
                <a:gd name="adj" fmla="val 8433"/>
              </a:avLst>
            </a:prstGeom>
            <a:solidFill>
              <a:srgbClr val="FFC00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84" name="사각형: 둥근 모서리 83">
              <a:extLst>
                <a:ext uri="{FF2B5EF4-FFF2-40B4-BE49-F238E27FC236}">
                  <a16:creationId xmlns:a16="http://schemas.microsoft.com/office/drawing/2014/main" id="{C170542B-37E0-4CFB-80FA-684C0149A3DF}"/>
                </a:ext>
              </a:extLst>
            </p:cNvPr>
            <p:cNvSpPr/>
            <p:nvPr/>
          </p:nvSpPr>
          <p:spPr>
            <a:xfrm>
              <a:off x="6670607" y="5050993"/>
              <a:ext cx="272954" cy="67937"/>
            </a:xfrm>
            <a:prstGeom prst="roundRect">
              <a:avLst>
                <a:gd name="adj" fmla="val 8433"/>
              </a:avLst>
            </a:prstGeom>
            <a:solidFill>
              <a:srgbClr val="FFC00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93779FB5-8647-41FE-BBA8-0FA7BD0FC87A}"/>
                </a:ext>
              </a:extLst>
            </p:cNvPr>
            <p:cNvSpPr/>
            <p:nvPr/>
          </p:nvSpPr>
          <p:spPr>
            <a:xfrm>
              <a:off x="6942667" y="4904082"/>
              <a:ext cx="272954" cy="214838"/>
            </a:xfrm>
            <a:prstGeom prst="roundRect">
              <a:avLst>
                <a:gd name="adj" fmla="val 8433"/>
              </a:avLst>
            </a:prstGeom>
            <a:solidFill>
              <a:srgbClr val="FFC00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86" name="사각형: 둥근 모서리 85">
              <a:extLst>
                <a:ext uri="{FF2B5EF4-FFF2-40B4-BE49-F238E27FC236}">
                  <a16:creationId xmlns:a16="http://schemas.microsoft.com/office/drawing/2014/main" id="{79ADCFEF-FD0F-46C4-A41A-E5C5F8C2DE60}"/>
                </a:ext>
              </a:extLst>
            </p:cNvPr>
            <p:cNvSpPr/>
            <p:nvPr/>
          </p:nvSpPr>
          <p:spPr>
            <a:xfrm>
              <a:off x="7269823" y="3752166"/>
              <a:ext cx="823472" cy="293778"/>
            </a:xfrm>
            <a:prstGeom prst="roundRect">
              <a:avLst/>
            </a:prstGeom>
            <a:solidFill>
              <a:srgbClr val="FFEBAB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token</a:t>
              </a:r>
              <a:r>
                <a:rPr lang="en-US" baseline="-25000" dirty="0">
                  <a:solidFill>
                    <a:schemeClr val="tx1"/>
                  </a:solidFill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87" name="사각형: 둥근 모서리 86">
              <a:extLst>
                <a:ext uri="{FF2B5EF4-FFF2-40B4-BE49-F238E27FC236}">
                  <a16:creationId xmlns:a16="http://schemas.microsoft.com/office/drawing/2014/main" id="{F6E691EF-EB55-472A-9770-4BDA481512B4}"/>
                </a:ext>
              </a:extLst>
            </p:cNvPr>
            <p:cNvSpPr/>
            <p:nvPr/>
          </p:nvSpPr>
          <p:spPr>
            <a:xfrm>
              <a:off x="5526971" y="3752166"/>
              <a:ext cx="823472" cy="293778"/>
            </a:xfrm>
            <a:prstGeom prst="roundRect">
              <a:avLst>
                <a:gd name="adj" fmla="val 16667"/>
              </a:avLst>
            </a:prstGeom>
            <a:solidFill>
              <a:srgbClr val="FFEBAB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token</a:t>
              </a:r>
              <a:r>
                <a:rPr lang="en-US" baseline="-25000" dirty="0">
                  <a:solidFill>
                    <a:schemeClr val="tx1"/>
                  </a:solidFill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88" name="사각형: 둥근 모서리 87">
              <a:extLst>
                <a:ext uri="{FF2B5EF4-FFF2-40B4-BE49-F238E27FC236}">
                  <a16:creationId xmlns:a16="http://schemas.microsoft.com/office/drawing/2014/main" id="{CA6460C9-3CC3-4A3C-AEDA-93902F125335}"/>
                </a:ext>
              </a:extLst>
            </p:cNvPr>
            <p:cNvSpPr/>
            <p:nvPr/>
          </p:nvSpPr>
          <p:spPr>
            <a:xfrm>
              <a:off x="6469740" y="5734637"/>
              <a:ext cx="225300" cy="207887"/>
            </a:xfrm>
            <a:prstGeom prst="roundRect">
              <a:avLst>
                <a:gd name="adj" fmla="val 0"/>
              </a:avLst>
            </a:prstGeom>
            <a:solidFill>
              <a:srgbClr val="FFEBAB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cs typeface="Arial" panose="020B0604020202020204" pitchFamily="34" charset="0"/>
                </a:rPr>
                <a:t>1</a:t>
              </a:r>
            </a:p>
          </p:txBody>
        </p:sp>
        <p:cxnSp>
          <p:nvCxnSpPr>
            <p:cNvPr id="89" name="연결선: 구부러짐 88">
              <a:extLst>
                <a:ext uri="{FF2B5EF4-FFF2-40B4-BE49-F238E27FC236}">
                  <a16:creationId xmlns:a16="http://schemas.microsoft.com/office/drawing/2014/main" id="{2970F3BF-F951-4D3F-AD47-E72BE78CA11E}"/>
                </a:ext>
              </a:extLst>
            </p:cNvPr>
            <p:cNvCxnSpPr>
              <a:cxnSpLocks/>
              <a:stCxn id="85" idx="0"/>
              <a:endCxn id="86" idx="2"/>
            </p:cNvCxnSpPr>
            <p:nvPr/>
          </p:nvCxnSpPr>
          <p:spPr>
            <a:xfrm rot="5400000" flipH="1" flipV="1">
              <a:off x="6951282" y="4173806"/>
              <a:ext cx="858138" cy="602415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연결선: 구부러짐 89">
              <a:extLst>
                <a:ext uri="{FF2B5EF4-FFF2-40B4-BE49-F238E27FC236}">
                  <a16:creationId xmlns:a16="http://schemas.microsoft.com/office/drawing/2014/main" id="{F62C5DB1-2FCD-41E9-9978-4BF8750DF24B}"/>
                </a:ext>
              </a:extLst>
            </p:cNvPr>
            <p:cNvCxnSpPr>
              <a:cxnSpLocks/>
              <a:stCxn id="83" idx="0"/>
              <a:endCxn id="87" idx="2"/>
            </p:cNvCxnSpPr>
            <p:nvPr/>
          </p:nvCxnSpPr>
          <p:spPr>
            <a:xfrm rot="16200000" flipV="1">
              <a:off x="5861380" y="4123271"/>
              <a:ext cx="747710" cy="593056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59CE6794-0AEC-453A-BA4D-478D43254121}"/>
              </a:ext>
            </a:extLst>
          </p:cNvPr>
          <p:cNvGrpSpPr/>
          <p:nvPr/>
        </p:nvGrpSpPr>
        <p:grpSpPr>
          <a:xfrm>
            <a:off x="5526971" y="3752166"/>
            <a:ext cx="2566324" cy="2190358"/>
            <a:chOff x="5526971" y="3752166"/>
            <a:chExt cx="2566324" cy="2190358"/>
          </a:xfrm>
        </p:grpSpPr>
        <p:sp>
          <p:nvSpPr>
            <p:cNvPr id="176" name="사각형: 둥근 모서리 175">
              <a:extLst>
                <a:ext uri="{FF2B5EF4-FFF2-40B4-BE49-F238E27FC236}">
                  <a16:creationId xmlns:a16="http://schemas.microsoft.com/office/drawing/2014/main" id="{12761E07-0BD3-488E-A813-810652B5AFA6}"/>
                </a:ext>
              </a:extLst>
            </p:cNvPr>
            <p:cNvSpPr/>
            <p:nvPr/>
          </p:nvSpPr>
          <p:spPr>
            <a:xfrm>
              <a:off x="7269823" y="3752166"/>
              <a:ext cx="823472" cy="293778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token</a:t>
              </a:r>
              <a:r>
                <a:rPr lang="en-US" baseline="-25000" dirty="0">
                  <a:solidFill>
                    <a:schemeClr val="tx1"/>
                  </a:solidFill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177" name="사각형: 둥근 모서리 176">
              <a:extLst>
                <a:ext uri="{FF2B5EF4-FFF2-40B4-BE49-F238E27FC236}">
                  <a16:creationId xmlns:a16="http://schemas.microsoft.com/office/drawing/2014/main" id="{4445C1F6-8246-4273-8713-090536A91FF1}"/>
                </a:ext>
              </a:extLst>
            </p:cNvPr>
            <p:cNvSpPr/>
            <p:nvPr/>
          </p:nvSpPr>
          <p:spPr>
            <a:xfrm>
              <a:off x="5526971" y="3752166"/>
              <a:ext cx="823472" cy="293778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token</a:t>
              </a:r>
              <a:r>
                <a:rPr lang="en-US" baseline="-25000" dirty="0">
                  <a:solidFill>
                    <a:schemeClr val="tx1"/>
                  </a:solidFill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180" name="사각형: 둥근 모서리 179">
              <a:extLst>
                <a:ext uri="{FF2B5EF4-FFF2-40B4-BE49-F238E27FC236}">
                  <a16:creationId xmlns:a16="http://schemas.microsoft.com/office/drawing/2014/main" id="{59840845-BC48-4BAF-AE72-34F50CC53B8F}"/>
                </a:ext>
              </a:extLst>
            </p:cNvPr>
            <p:cNvSpPr/>
            <p:nvPr/>
          </p:nvSpPr>
          <p:spPr>
            <a:xfrm>
              <a:off x="6395286" y="5050993"/>
              <a:ext cx="272954" cy="67920"/>
            </a:xfrm>
            <a:prstGeom prst="roundRect">
              <a:avLst>
                <a:gd name="adj" fmla="val 8433"/>
              </a:avLst>
            </a:prstGeom>
            <a:solidFill>
              <a:srgbClr val="FFC00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2" name="사각형: 둥근 모서리 181">
              <a:extLst>
                <a:ext uri="{FF2B5EF4-FFF2-40B4-BE49-F238E27FC236}">
                  <a16:creationId xmlns:a16="http://schemas.microsoft.com/office/drawing/2014/main" id="{6C9DD01E-46CE-4BBB-B6A9-4C41A1EC1BFE}"/>
                </a:ext>
              </a:extLst>
            </p:cNvPr>
            <p:cNvSpPr/>
            <p:nvPr/>
          </p:nvSpPr>
          <p:spPr>
            <a:xfrm>
              <a:off x="6670607" y="4792585"/>
              <a:ext cx="272954" cy="326345"/>
            </a:xfrm>
            <a:prstGeom prst="roundRect">
              <a:avLst>
                <a:gd name="adj" fmla="val 8433"/>
              </a:avLst>
            </a:prstGeom>
            <a:solidFill>
              <a:srgbClr val="FFC00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4" name="사각형: 둥근 모서리 183">
              <a:extLst>
                <a:ext uri="{FF2B5EF4-FFF2-40B4-BE49-F238E27FC236}">
                  <a16:creationId xmlns:a16="http://schemas.microsoft.com/office/drawing/2014/main" id="{F6D77C83-18B2-4AEC-B1D9-6083BCA4BDF3}"/>
                </a:ext>
              </a:extLst>
            </p:cNvPr>
            <p:cNvSpPr/>
            <p:nvPr/>
          </p:nvSpPr>
          <p:spPr>
            <a:xfrm>
              <a:off x="6942667" y="4914900"/>
              <a:ext cx="272954" cy="204020"/>
            </a:xfrm>
            <a:prstGeom prst="roundRect">
              <a:avLst>
                <a:gd name="adj" fmla="val 8433"/>
              </a:avLst>
            </a:prstGeom>
            <a:solidFill>
              <a:srgbClr val="FFC00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5" name="사각형: 둥근 모서리 184">
              <a:extLst>
                <a:ext uri="{FF2B5EF4-FFF2-40B4-BE49-F238E27FC236}">
                  <a16:creationId xmlns:a16="http://schemas.microsoft.com/office/drawing/2014/main" id="{2165B5BE-8575-446E-97EE-E7E147EDE01B}"/>
                </a:ext>
              </a:extLst>
            </p:cNvPr>
            <p:cNvSpPr/>
            <p:nvPr/>
          </p:nvSpPr>
          <p:spPr>
            <a:xfrm>
              <a:off x="7269823" y="4045355"/>
              <a:ext cx="823472" cy="293778"/>
            </a:xfrm>
            <a:prstGeom prst="roundRect">
              <a:avLst/>
            </a:prstGeom>
            <a:solidFill>
              <a:srgbClr val="FFEBAB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token</a:t>
              </a:r>
              <a:r>
                <a:rPr lang="en-US" baseline="-25000" dirty="0">
                  <a:solidFill>
                    <a:schemeClr val="tx1"/>
                  </a:solidFill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187" name="사각형: 둥근 모서리 186">
              <a:extLst>
                <a:ext uri="{FF2B5EF4-FFF2-40B4-BE49-F238E27FC236}">
                  <a16:creationId xmlns:a16="http://schemas.microsoft.com/office/drawing/2014/main" id="{574C4A23-E0C6-47BA-9CB9-E9511C6E75BB}"/>
                </a:ext>
              </a:extLst>
            </p:cNvPr>
            <p:cNvSpPr/>
            <p:nvPr/>
          </p:nvSpPr>
          <p:spPr>
            <a:xfrm>
              <a:off x="6395270" y="3752166"/>
              <a:ext cx="823472" cy="293778"/>
            </a:xfrm>
            <a:prstGeom prst="roundRect">
              <a:avLst/>
            </a:prstGeom>
            <a:solidFill>
              <a:srgbClr val="FFEBAB"/>
            </a:solidFill>
            <a:ln w="127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token</a:t>
              </a:r>
              <a:r>
                <a:rPr lang="en-US" baseline="-25000" dirty="0">
                  <a:solidFill>
                    <a:schemeClr val="tx1"/>
                  </a:solidFill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188" name="사각형: 둥근 모서리 187">
              <a:extLst>
                <a:ext uri="{FF2B5EF4-FFF2-40B4-BE49-F238E27FC236}">
                  <a16:creationId xmlns:a16="http://schemas.microsoft.com/office/drawing/2014/main" id="{586EFC6B-F438-4688-82F9-E802A9F724B1}"/>
                </a:ext>
              </a:extLst>
            </p:cNvPr>
            <p:cNvSpPr/>
            <p:nvPr/>
          </p:nvSpPr>
          <p:spPr>
            <a:xfrm>
              <a:off x="6695033" y="5734637"/>
              <a:ext cx="225300" cy="207887"/>
            </a:xfrm>
            <a:prstGeom prst="roundRect">
              <a:avLst>
                <a:gd name="adj" fmla="val 0"/>
              </a:avLst>
            </a:prstGeom>
            <a:solidFill>
              <a:srgbClr val="FFEBAB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cs typeface="Arial" panose="020B0604020202020204" pitchFamily="34" charset="0"/>
                </a:rPr>
                <a:t>2</a:t>
              </a:r>
            </a:p>
          </p:txBody>
        </p:sp>
        <p:cxnSp>
          <p:nvCxnSpPr>
            <p:cNvPr id="196" name="연결선: 구부러짐 195">
              <a:extLst>
                <a:ext uri="{FF2B5EF4-FFF2-40B4-BE49-F238E27FC236}">
                  <a16:creationId xmlns:a16="http://schemas.microsoft.com/office/drawing/2014/main" id="{E872D3B8-116B-44D6-B74A-5D9E8FC4FD20}"/>
                </a:ext>
              </a:extLst>
            </p:cNvPr>
            <p:cNvCxnSpPr>
              <a:cxnSpLocks/>
              <a:stCxn id="184" idx="0"/>
              <a:endCxn id="185" idx="2"/>
            </p:cNvCxnSpPr>
            <p:nvPr/>
          </p:nvCxnSpPr>
          <p:spPr>
            <a:xfrm rot="5400000" flipH="1" flipV="1">
              <a:off x="7092468" y="4325810"/>
              <a:ext cx="575767" cy="602415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연결선: 구부러짐 196">
              <a:extLst>
                <a:ext uri="{FF2B5EF4-FFF2-40B4-BE49-F238E27FC236}">
                  <a16:creationId xmlns:a16="http://schemas.microsoft.com/office/drawing/2014/main" id="{06F4A05B-D256-4AAA-9B47-95BFB22C8F52}"/>
                </a:ext>
              </a:extLst>
            </p:cNvPr>
            <p:cNvCxnSpPr>
              <a:cxnSpLocks/>
              <a:stCxn id="182" idx="0"/>
              <a:endCxn id="187" idx="2"/>
            </p:cNvCxnSpPr>
            <p:nvPr/>
          </p:nvCxnSpPr>
          <p:spPr>
            <a:xfrm rot="16200000" flipV="1">
              <a:off x="6433725" y="4419226"/>
              <a:ext cx="746641" cy="78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5FB4DE68-3DFD-410F-B00B-105E9268178C}"/>
              </a:ext>
            </a:extLst>
          </p:cNvPr>
          <p:cNvGrpSpPr/>
          <p:nvPr/>
        </p:nvGrpSpPr>
        <p:grpSpPr>
          <a:xfrm>
            <a:off x="5526971" y="3752166"/>
            <a:ext cx="2566324" cy="2190358"/>
            <a:chOff x="5526971" y="3752166"/>
            <a:chExt cx="2566324" cy="2190358"/>
          </a:xfrm>
        </p:grpSpPr>
        <p:sp>
          <p:nvSpPr>
            <p:cNvPr id="198" name="사각형: 둥근 모서리 197">
              <a:extLst>
                <a:ext uri="{FF2B5EF4-FFF2-40B4-BE49-F238E27FC236}">
                  <a16:creationId xmlns:a16="http://schemas.microsoft.com/office/drawing/2014/main" id="{B61E0C33-9B46-4224-9414-D1AE43B2AF34}"/>
                </a:ext>
              </a:extLst>
            </p:cNvPr>
            <p:cNvSpPr/>
            <p:nvPr/>
          </p:nvSpPr>
          <p:spPr>
            <a:xfrm>
              <a:off x="6395286" y="4891946"/>
              <a:ext cx="272954" cy="226967"/>
            </a:xfrm>
            <a:prstGeom prst="roundRect">
              <a:avLst>
                <a:gd name="adj" fmla="val 8433"/>
              </a:avLst>
            </a:prstGeom>
            <a:solidFill>
              <a:srgbClr val="FFC00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9" name="사각형: 둥근 모서리 198">
              <a:extLst>
                <a:ext uri="{FF2B5EF4-FFF2-40B4-BE49-F238E27FC236}">
                  <a16:creationId xmlns:a16="http://schemas.microsoft.com/office/drawing/2014/main" id="{D4248B4F-C5AB-4DE9-B73A-DCCEA5E92C88}"/>
                </a:ext>
              </a:extLst>
            </p:cNvPr>
            <p:cNvSpPr/>
            <p:nvPr/>
          </p:nvSpPr>
          <p:spPr>
            <a:xfrm>
              <a:off x="6670607" y="5050993"/>
              <a:ext cx="272954" cy="67937"/>
            </a:xfrm>
            <a:prstGeom prst="roundRect">
              <a:avLst>
                <a:gd name="adj" fmla="val 8433"/>
              </a:avLst>
            </a:prstGeom>
            <a:solidFill>
              <a:srgbClr val="FFC00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00" name="사각형: 둥근 모서리 199">
              <a:extLst>
                <a:ext uri="{FF2B5EF4-FFF2-40B4-BE49-F238E27FC236}">
                  <a16:creationId xmlns:a16="http://schemas.microsoft.com/office/drawing/2014/main" id="{E3269B7F-D5E7-4687-9170-7D4265B49802}"/>
                </a:ext>
              </a:extLst>
            </p:cNvPr>
            <p:cNvSpPr/>
            <p:nvPr/>
          </p:nvSpPr>
          <p:spPr>
            <a:xfrm>
              <a:off x="6942667" y="4793661"/>
              <a:ext cx="272954" cy="325259"/>
            </a:xfrm>
            <a:prstGeom prst="roundRect">
              <a:avLst>
                <a:gd name="adj" fmla="val 8433"/>
              </a:avLst>
            </a:prstGeom>
            <a:solidFill>
              <a:srgbClr val="FFC00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01" name="사각형: 둥근 모서리 200">
              <a:extLst>
                <a:ext uri="{FF2B5EF4-FFF2-40B4-BE49-F238E27FC236}">
                  <a16:creationId xmlns:a16="http://schemas.microsoft.com/office/drawing/2014/main" id="{C387A1B0-C74D-4AA1-9A4E-3D16796303B7}"/>
                </a:ext>
              </a:extLst>
            </p:cNvPr>
            <p:cNvSpPr/>
            <p:nvPr/>
          </p:nvSpPr>
          <p:spPr>
            <a:xfrm>
              <a:off x="7269823" y="3752166"/>
              <a:ext cx="823472" cy="293778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token</a:t>
              </a:r>
              <a:r>
                <a:rPr lang="en-US" baseline="-25000" dirty="0">
                  <a:solidFill>
                    <a:schemeClr val="tx1"/>
                  </a:solidFill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202" name="사각형: 둥근 모서리 201">
              <a:extLst>
                <a:ext uri="{FF2B5EF4-FFF2-40B4-BE49-F238E27FC236}">
                  <a16:creationId xmlns:a16="http://schemas.microsoft.com/office/drawing/2014/main" id="{ED653F1F-4331-4935-BFDB-ED75BC647CA3}"/>
                </a:ext>
              </a:extLst>
            </p:cNvPr>
            <p:cNvSpPr/>
            <p:nvPr/>
          </p:nvSpPr>
          <p:spPr>
            <a:xfrm>
              <a:off x="7269823" y="4045355"/>
              <a:ext cx="823472" cy="293778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token</a:t>
              </a:r>
              <a:r>
                <a:rPr lang="en-US" baseline="-25000" dirty="0">
                  <a:solidFill>
                    <a:schemeClr val="tx1"/>
                  </a:solidFill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203" name="사각형: 둥근 모서리 202">
              <a:extLst>
                <a:ext uri="{FF2B5EF4-FFF2-40B4-BE49-F238E27FC236}">
                  <a16:creationId xmlns:a16="http://schemas.microsoft.com/office/drawing/2014/main" id="{9725ACAB-50B8-496E-9DEB-911BFB18B114}"/>
                </a:ext>
              </a:extLst>
            </p:cNvPr>
            <p:cNvSpPr/>
            <p:nvPr/>
          </p:nvSpPr>
          <p:spPr>
            <a:xfrm>
              <a:off x="5526971" y="3752166"/>
              <a:ext cx="823472" cy="293778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token</a:t>
              </a:r>
              <a:r>
                <a:rPr lang="en-US" baseline="-25000" dirty="0">
                  <a:solidFill>
                    <a:schemeClr val="tx1"/>
                  </a:solidFill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204" name="사각형: 둥근 모서리 203">
              <a:extLst>
                <a:ext uri="{FF2B5EF4-FFF2-40B4-BE49-F238E27FC236}">
                  <a16:creationId xmlns:a16="http://schemas.microsoft.com/office/drawing/2014/main" id="{E7360F89-C917-4346-83D0-792DCAC45A0E}"/>
                </a:ext>
              </a:extLst>
            </p:cNvPr>
            <p:cNvSpPr/>
            <p:nvPr/>
          </p:nvSpPr>
          <p:spPr>
            <a:xfrm>
              <a:off x="6395270" y="3752166"/>
              <a:ext cx="823472" cy="293778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token</a:t>
              </a:r>
              <a:r>
                <a:rPr lang="en-US" baseline="-25000" dirty="0">
                  <a:solidFill>
                    <a:schemeClr val="tx1"/>
                  </a:solidFill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205" name="사각형: 둥근 모서리 204">
              <a:extLst>
                <a:ext uri="{FF2B5EF4-FFF2-40B4-BE49-F238E27FC236}">
                  <a16:creationId xmlns:a16="http://schemas.microsoft.com/office/drawing/2014/main" id="{D9D6239C-43D0-42E6-AEB0-DDAFEF73AB14}"/>
                </a:ext>
              </a:extLst>
            </p:cNvPr>
            <p:cNvSpPr/>
            <p:nvPr/>
          </p:nvSpPr>
          <p:spPr>
            <a:xfrm>
              <a:off x="6920246" y="5734637"/>
              <a:ext cx="225300" cy="207887"/>
            </a:xfrm>
            <a:prstGeom prst="roundRect">
              <a:avLst>
                <a:gd name="adj" fmla="val 0"/>
              </a:avLst>
            </a:prstGeom>
            <a:solidFill>
              <a:srgbClr val="FFEBAB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cs typeface="Arial" panose="020B0604020202020204" pitchFamily="34" charset="0"/>
                </a:rPr>
                <a:t>3</a:t>
              </a:r>
            </a:p>
          </p:txBody>
        </p:sp>
        <p:cxnSp>
          <p:nvCxnSpPr>
            <p:cNvPr id="206" name="연결선: 구부러짐 205">
              <a:extLst>
                <a:ext uri="{FF2B5EF4-FFF2-40B4-BE49-F238E27FC236}">
                  <a16:creationId xmlns:a16="http://schemas.microsoft.com/office/drawing/2014/main" id="{88931F97-94F8-4B58-87B2-4D3F70919685}"/>
                </a:ext>
              </a:extLst>
            </p:cNvPr>
            <p:cNvCxnSpPr>
              <a:cxnSpLocks/>
              <a:stCxn id="200" idx="0"/>
              <a:endCxn id="207" idx="2"/>
            </p:cNvCxnSpPr>
            <p:nvPr/>
          </p:nvCxnSpPr>
          <p:spPr>
            <a:xfrm rot="5400000" flipH="1" flipV="1">
              <a:off x="7299975" y="4412084"/>
              <a:ext cx="160758" cy="602410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7" name="사각형: 둥근 모서리 206">
              <a:extLst>
                <a:ext uri="{FF2B5EF4-FFF2-40B4-BE49-F238E27FC236}">
                  <a16:creationId xmlns:a16="http://schemas.microsoft.com/office/drawing/2014/main" id="{C61A593A-0FD9-4BEB-AB6B-E176A3EAA44E}"/>
                </a:ext>
              </a:extLst>
            </p:cNvPr>
            <p:cNvSpPr/>
            <p:nvPr/>
          </p:nvSpPr>
          <p:spPr>
            <a:xfrm>
              <a:off x="7269823" y="4339132"/>
              <a:ext cx="823472" cy="293778"/>
            </a:xfrm>
            <a:prstGeom prst="roundRect">
              <a:avLst/>
            </a:prstGeom>
            <a:solidFill>
              <a:srgbClr val="FFEBAB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token</a:t>
              </a:r>
              <a:r>
                <a:rPr lang="en-US" baseline="-25000" dirty="0">
                  <a:solidFill>
                    <a:schemeClr val="tx1"/>
                  </a:solidFill>
                  <a:cs typeface="Arial" panose="020B0604020202020204" pitchFamily="34" charset="0"/>
                </a:rPr>
                <a:t>3</a:t>
              </a:r>
            </a:p>
          </p:txBody>
        </p:sp>
        <p:sp>
          <p:nvSpPr>
            <p:cNvPr id="208" name="사각형: 둥근 모서리 207">
              <a:extLst>
                <a:ext uri="{FF2B5EF4-FFF2-40B4-BE49-F238E27FC236}">
                  <a16:creationId xmlns:a16="http://schemas.microsoft.com/office/drawing/2014/main" id="{B50826E9-638B-4BF2-B2B3-A54A3EA8742A}"/>
                </a:ext>
              </a:extLst>
            </p:cNvPr>
            <p:cNvSpPr/>
            <p:nvPr/>
          </p:nvSpPr>
          <p:spPr>
            <a:xfrm>
              <a:off x="5526971" y="4045944"/>
              <a:ext cx="823472" cy="293778"/>
            </a:xfrm>
            <a:prstGeom prst="roundRect">
              <a:avLst>
                <a:gd name="adj" fmla="val 16667"/>
              </a:avLst>
            </a:prstGeom>
            <a:solidFill>
              <a:srgbClr val="FFEBAB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token</a:t>
              </a:r>
              <a:r>
                <a:rPr lang="en-US" baseline="-25000" dirty="0">
                  <a:solidFill>
                    <a:schemeClr val="tx1"/>
                  </a:solidFill>
                  <a:cs typeface="Arial" panose="020B0604020202020204" pitchFamily="34" charset="0"/>
                </a:rPr>
                <a:t>3</a:t>
              </a:r>
            </a:p>
          </p:txBody>
        </p:sp>
        <p:cxnSp>
          <p:nvCxnSpPr>
            <p:cNvPr id="209" name="연결선: 구부러짐 208">
              <a:extLst>
                <a:ext uri="{FF2B5EF4-FFF2-40B4-BE49-F238E27FC236}">
                  <a16:creationId xmlns:a16="http://schemas.microsoft.com/office/drawing/2014/main" id="{91BA32E1-68BA-4375-9937-F0D18D6C01BA}"/>
                </a:ext>
              </a:extLst>
            </p:cNvPr>
            <p:cNvCxnSpPr>
              <a:cxnSpLocks/>
              <a:stCxn id="198" idx="0"/>
              <a:endCxn id="208" idx="2"/>
            </p:cNvCxnSpPr>
            <p:nvPr/>
          </p:nvCxnSpPr>
          <p:spPr>
            <a:xfrm rot="16200000" flipV="1">
              <a:off x="5959119" y="4319310"/>
              <a:ext cx="552224" cy="593048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2BCB9466-406C-4F8B-B052-BEAD4596F13B}"/>
              </a:ext>
            </a:extLst>
          </p:cNvPr>
          <p:cNvGrpSpPr/>
          <p:nvPr/>
        </p:nvGrpSpPr>
        <p:grpSpPr>
          <a:xfrm>
            <a:off x="6395270" y="4786009"/>
            <a:ext cx="1690351" cy="646331"/>
            <a:chOff x="6395270" y="4786009"/>
            <a:chExt cx="1690351" cy="646331"/>
          </a:xfrm>
        </p:grpSpPr>
        <p:sp>
          <p:nvSpPr>
            <p:cNvPr id="211" name="직사각형 210">
              <a:extLst>
                <a:ext uri="{FF2B5EF4-FFF2-40B4-BE49-F238E27FC236}">
                  <a16:creationId xmlns:a16="http://schemas.microsoft.com/office/drawing/2014/main" id="{600653FB-8426-4738-81B4-189F60F1E0F9}"/>
                </a:ext>
              </a:extLst>
            </p:cNvPr>
            <p:cNvSpPr/>
            <p:nvPr/>
          </p:nvSpPr>
          <p:spPr>
            <a:xfrm>
              <a:off x="7267768" y="4786009"/>
              <a:ext cx="817853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cs typeface="Arial" panose="020B0604020202020204" pitchFamily="34" charset="0"/>
                </a:rPr>
                <a:t>Top-2</a:t>
              </a:r>
            </a:p>
            <a:p>
              <a:pPr algn="ctr"/>
              <a:r>
                <a:rPr lang="en-US" dirty="0">
                  <a:cs typeface="Arial" panose="020B0604020202020204" pitchFamily="34" charset="0"/>
                </a:rPr>
                <a:t>Gating</a:t>
              </a:r>
            </a:p>
          </p:txBody>
        </p:sp>
        <p:sp>
          <p:nvSpPr>
            <p:cNvPr id="152" name="사각형: 둥근 모서리 151">
              <a:extLst>
                <a:ext uri="{FF2B5EF4-FFF2-40B4-BE49-F238E27FC236}">
                  <a16:creationId xmlns:a16="http://schemas.microsoft.com/office/drawing/2014/main" id="{A40CF6F1-175B-4DBF-966A-C36758CBD581}"/>
                </a:ext>
              </a:extLst>
            </p:cNvPr>
            <p:cNvSpPr/>
            <p:nvPr/>
          </p:nvSpPr>
          <p:spPr>
            <a:xfrm>
              <a:off x="6395270" y="5118934"/>
              <a:ext cx="824846" cy="303682"/>
            </a:xfrm>
            <a:prstGeom prst="roundRect">
              <a:avLst>
                <a:gd name="adj" fmla="val 7197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Gating</a:t>
              </a:r>
              <a:endParaRPr lang="en-US" b="1" dirty="0">
                <a:solidFill>
                  <a:srgbClr val="C00000"/>
                </a:solidFill>
                <a:cs typeface="Arial" panose="020B0604020202020204" pitchFamily="34" charset="0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540341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내용 개체 틀 16">
            <a:extLst>
              <a:ext uri="{FF2B5EF4-FFF2-40B4-BE49-F238E27FC236}">
                <a16:creationId xmlns:a16="http://schemas.microsoft.com/office/drawing/2014/main" id="{0D2E4CCE-C244-4811-950A-58022C2D59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Significant memory demands that scale to </a:t>
            </a:r>
            <a:r>
              <a:rPr lang="en-US" dirty="0">
                <a:solidFill>
                  <a:srgbClr val="C00000"/>
                </a:solidFill>
              </a:rPr>
              <a:t>expert</a:t>
            </a:r>
            <a:r>
              <a:rPr lang="en-US" dirty="0"/>
              <a:t> and </a:t>
            </a:r>
            <a:r>
              <a:rPr lang="en-US" dirty="0">
                <a:solidFill>
                  <a:srgbClr val="C00000"/>
                </a:solidFill>
              </a:rPr>
              <a:t>embedding sizes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89CC408-D7A1-4253-A237-620FC8885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Mixture-of-Experts (</a:t>
            </a:r>
            <a:r>
              <a:rPr lang="en-US" dirty="0" err="1"/>
              <a:t>MoE</a:t>
            </a:r>
            <a:r>
              <a:rPr lang="en-US" dirty="0"/>
              <a:t>)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2FA26D6-F90F-4FFF-9BF5-85D0B1282C61}"/>
              </a:ext>
            </a:extLst>
          </p:cNvPr>
          <p:cNvGrpSpPr/>
          <p:nvPr/>
        </p:nvGrpSpPr>
        <p:grpSpPr>
          <a:xfrm>
            <a:off x="329611" y="2075436"/>
            <a:ext cx="5400000" cy="4072049"/>
            <a:chOff x="329611" y="2075436"/>
            <a:chExt cx="5400000" cy="4072049"/>
          </a:xfrm>
        </p:grpSpPr>
        <p:graphicFrame>
          <p:nvGraphicFramePr>
            <p:cNvPr id="18" name="차트 17">
              <a:extLst>
                <a:ext uri="{FF2B5EF4-FFF2-40B4-BE49-F238E27FC236}">
                  <a16:creationId xmlns:a16="http://schemas.microsoft.com/office/drawing/2014/main" id="{8656AA68-3888-4533-B3FA-FDC71DF95E4E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405628462"/>
                </p:ext>
              </p:extLst>
            </p:nvPr>
          </p:nvGraphicFramePr>
          <p:xfrm>
            <a:off x="329611" y="2075436"/>
            <a:ext cx="5400000" cy="312024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59FDF3FC-CCBE-4715-B7C6-18F3A67A83AE}"/>
                </a:ext>
              </a:extLst>
            </p:cNvPr>
            <p:cNvSpPr/>
            <p:nvPr/>
          </p:nvSpPr>
          <p:spPr>
            <a:xfrm>
              <a:off x="1393451" y="5356386"/>
              <a:ext cx="4318416" cy="79109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C00000"/>
                  </a:solidFill>
                </a:rPr>
                <a:t>Scales linearly </a:t>
              </a:r>
              <a:r>
                <a:rPr lang="en-US" sz="2800" dirty="0">
                  <a:solidFill>
                    <a:schemeClr val="tx1"/>
                  </a:solidFill>
                </a:rPr>
                <a:t>to the</a:t>
              </a:r>
            </a:p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number of experts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FEEA1F5-372A-4086-ABEE-D2053B40D44C}"/>
              </a:ext>
            </a:extLst>
          </p:cNvPr>
          <p:cNvGrpSpPr/>
          <p:nvPr/>
        </p:nvGrpSpPr>
        <p:grpSpPr>
          <a:xfrm>
            <a:off x="1384342" y="3248163"/>
            <a:ext cx="4321175" cy="942687"/>
            <a:chOff x="1539618" y="3119442"/>
            <a:chExt cx="4321175" cy="942687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445E4257-1560-4F13-B1A6-1D333A4235B5}"/>
                </a:ext>
              </a:extLst>
            </p:cNvPr>
            <p:cNvCxnSpPr>
              <a:cxnSpLocks/>
            </p:cNvCxnSpPr>
            <p:nvPr/>
          </p:nvCxnSpPr>
          <p:spPr>
            <a:xfrm>
              <a:off x="1539618" y="3487984"/>
              <a:ext cx="4321175" cy="0"/>
            </a:xfrm>
            <a:prstGeom prst="line">
              <a:avLst/>
            </a:prstGeom>
            <a:ln w="571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7D9F433-D10F-4CF8-AF06-6491B827A4AC}"/>
                </a:ext>
              </a:extLst>
            </p:cNvPr>
            <p:cNvSpPr/>
            <p:nvPr/>
          </p:nvSpPr>
          <p:spPr>
            <a:xfrm>
              <a:off x="1545968" y="3119442"/>
              <a:ext cx="3067008" cy="334858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4</a:t>
              </a:r>
              <a:r>
                <a:rPr lang="en-US" altLang="ko-KR" sz="2000" dirty="0">
                  <a:solidFill>
                    <a:srgbClr val="C00000"/>
                  </a:solidFill>
                </a:rPr>
                <a:t>×</a:t>
              </a:r>
              <a:r>
                <a:rPr lang="en-US" sz="2000" dirty="0">
                  <a:solidFill>
                    <a:srgbClr val="C00000"/>
                  </a:solidFill>
                </a:rPr>
                <a:t> NVIDIA A100 (320 GB)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78F0B2A7-B994-4AEF-A078-4C9B0CD809FA}"/>
                </a:ext>
              </a:extLst>
            </p:cNvPr>
            <p:cNvCxnSpPr>
              <a:cxnSpLocks/>
            </p:cNvCxnSpPr>
            <p:nvPr/>
          </p:nvCxnSpPr>
          <p:spPr>
            <a:xfrm>
              <a:off x="1539618" y="4062129"/>
              <a:ext cx="4321175" cy="0"/>
            </a:xfrm>
            <a:prstGeom prst="line">
              <a:avLst/>
            </a:prstGeom>
            <a:ln w="57150">
              <a:solidFill>
                <a:srgbClr val="4472C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BCA6832-CE06-4AD8-9242-E53EEB8FDEB2}"/>
                </a:ext>
              </a:extLst>
            </p:cNvPr>
            <p:cNvSpPr/>
            <p:nvPr/>
          </p:nvSpPr>
          <p:spPr>
            <a:xfrm>
              <a:off x="1545968" y="3738557"/>
              <a:ext cx="3067008" cy="274817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rgbClr val="4472C4"/>
                  </a:solidFill>
                </a:rPr>
                <a:t>1×</a:t>
              </a:r>
              <a:r>
                <a:rPr lang="en-US" sz="2000" dirty="0">
                  <a:solidFill>
                    <a:srgbClr val="4472C4"/>
                  </a:solidFill>
                </a:rPr>
                <a:t> NVIDIA A100 (80 GB)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B87AD335-09CC-4759-8119-24A397280EFD}"/>
              </a:ext>
            </a:extLst>
          </p:cNvPr>
          <p:cNvGrpSpPr/>
          <p:nvPr/>
        </p:nvGrpSpPr>
        <p:grpSpPr>
          <a:xfrm>
            <a:off x="6462390" y="2075436"/>
            <a:ext cx="5350520" cy="4072048"/>
            <a:chOff x="6462390" y="2075436"/>
            <a:chExt cx="5350520" cy="4072048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825F7878-9FDC-4D36-AAF4-6A5E523D8F74}"/>
                </a:ext>
              </a:extLst>
            </p:cNvPr>
            <p:cNvSpPr/>
            <p:nvPr/>
          </p:nvSpPr>
          <p:spPr>
            <a:xfrm>
              <a:off x="7302500" y="5356385"/>
              <a:ext cx="3670300" cy="79109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C00000"/>
                  </a:solidFill>
                </a:rPr>
                <a:t>Scales quadratically </a:t>
              </a:r>
              <a:r>
                <a:rPr lang="en-US" sz="2800" dirty="0">
                  <a:solidFill>
                    <a:schemeClr val="tx1"/>
                  </a:solidFill>
                </a:rPr>
                <a:t>to the embedding size</a:t>
              </a:r>
            </a:p>
          </p:txBody>
        </p:sp>
        <p:graphicFrame>
          <p:nvGraphicFramePr>
            <p:cNvPr id="28" name="차트 27">
              <a:extLst>
                <a:ext uri="{FF2B5EF4-FFF2-40B4-BE49-F238E27FC236}">
                  <a16:creationId xmlns:a16="http://schemas.microsoft.com/office/drawing/2014/main" id="{A832C4A7-BC87-452D-96AD-003709BB0DCD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944150769"/>
                </p:ext>
              </p:extLst>
            </p:nvPr>
          </p:nvGraphicFramePr>
          <p:xfrm>
            <a:off x="6462390" y="2075436"/>
            <a:ext cx="5350520" cy="312024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</p:grpSp>
      <p:graphicFrame>
        <p:nvGraphicFramePr>
          <p:cNvPr id="19" name="차트 18">
            <a:extLst>
              <a:ext uri="{FF2B5EF4-FFF2-40B4-BE49-F238E27FC236}">
                <a16:creationId xmlns:a16="http://schemas.microsoft.com/office/drawing/2014/main" id="{778F424B-CAFE-4A75-9B6C-3CAD48BBE9F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9699562"/>
              </p:ext>
            </p:extLst>
          </p:nvPr>
        </p:nvGraphicFramePr>
        <p:xfrm>
          <a:off x="6462390" y="2075436"/>
          <a:ext cx="5350520" cy="3120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76781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9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9CC408-D7A1-4253-A237-620FC8885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Solution : Expert Parallelism</a:t>
            </a:r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C3D86CF6-0A05-4663-B4BE-2FA9028BC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4472C4"/>
                </a:solidFill>
              </a:rPr>
              <a:t>64</a:t>
            </a:r>
            <a:r>
              <a:rPr lang="en-US" dirty="0"/>
              <a:t> experts / 1 GPU </a:t>
            </a:r>
            <a:r>
              <a:rPr lang="ko-KR" altLang="en-US" dirty="0"/>
              <a:t>→ </a:t>
            </a:r>
            <a:r>
              <a:rPr lang="en-US" altLang="ko-KR" dirty="0">
                <a:solidFill>
                  <a:srgbClr val="C00000"/>
                </a:solidFill>
              </a:rPr>
              <a:t>16 </a:t>
            </a:r>
            <a:r>
              <a:rPr lang="en-US" altLang="ko-KR" dirty="0"/>
              <a:t>experts / GPU × 4 GPUs</a:t>
            </a:r>
            <a:endParaRPr lang="en-US" dirty="0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6EBA2630-7526-4A4C-8AF9-989041701349}"/>
              </a:ext>
            </a:extLst>
          </p:cNvPr>
          <p:cNvSpPr/>
          <p:nvPr/>
        </p:nvSpPr>
        <p:spPr>
          <a:xfrm>
            <a:off x="1150649" y="5718687"/>
            <a:ext cx="9854256" cy="4644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Expert Parallelism and its Resource-Inefficiency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2C2441A-EADC-492D-A674-2A465B9C2798}"/>
              </a:ext>
            </a:extLst>
          </p:cNvPr>
          <p:cNvGrpSpPr/>
          <p:nvPr/>
        </p:nvGrpSpPr>
        <p:grpSpPr>
          <a:xfrm>
            <a:off x="1150649" y="2044571"/>
            <a:ext cx="9714114" cy="3416285"/>
            <a:chOff x="1150648" y="2044571"/>
            <a:chExt cx="9714114" cy="3416285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8EE97DFB-28EB-43F2-8AF5-E68E1E648F4B}"/>
                </a:ext>
              </a:extLst>
            </p:cNvPr>
            <p:cNvGrpSpPr/>
            <p:nvPr/>
          </p:nvGrpSpPr>
          <p:grpSpPr>
            <a:xfrm>
              <a:off x="1384911" y="2857115"/>
              <a:ext cx="5916929" cy="1664738"/>
              <a:chOff x="1384911" y="2857115"/>
              <a:chExt cx="5916929" cy="1664738"/>
            </a:xfrm>
          </p:grpSpPr>
          <p:cxnSp>
            <p:nvCxnSpPr>
              <p:cNvPr id="48" name="연결선: 구부러짐 47">
                <a:extLst>
                  <a:ext uri="{FF2B5EF4-FFF2-40B4-BE49-F238E27FC236}">
                    <a16:creationId xmlns:a16="http://schemas.microsoft.com/office/drawing/2014/main" id="{56C6BEE0-BCE2-48C5-983C-1408FBE0169D}"/>
                  </a:ext>
                </a:extLst>
              </p:cNvPr>
              <p:cNvCxnSpPr>
                <a:stCxn id="39" idx="0"/>
                <a:endCxn id="28" idx="2"/>
              </p:cNvCxnSpPr>
              <p:nvPr/>
            </p:nvCxnSpPr>
            <p:spPr>
              <a:xfrm rot="5400000" flipH="1" flipV="1">
                <a:off x="4681342" y="1394135"/>
                <a:ext cx="249577" cy="4991417"/>
              </a:xfrm>
              <a:prstGeom prst="curvedConnector3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연결선: 구부러짐 48">
                <a:extLst>
                  <a:ext uri="{FF2B5EF4-FFF2-40B4-BE49-F238E27FC236}">
                    <a16:creationId xmlns:a16="http://schemas.microsoft.com/office/drawing/2014/main" id="{EFF77910-479F-449F-9911-EC99515001C8}"/>
                  </a:ext>
                </a:extLst>
              </p:cNvPr>
              <p:cNvCxnSpPr>
                <a:cxnSpLocks/>
                <a:stCxn id="28" idx="0"/>
                <a:endCxn id="44" idx="2"/>
              </p:cNvCxnSpPr>
              <p:nvPr/>
            </p:nvCxnSpPr>
            <p:spPr>
              <a:xfrm rot="16200000" flipV="1">
                <a:off x="4588792" y="393645"/>
                <a:ext cx="249577" cy="5176518"/>
              </a:xfrm>
              <a:prstGeom prst="curvedConnector3">
                <a:avLst>
                  <a:gd name="adj1" fmla="val 50000"/>
                </a:avLst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391ED982-3597-4AA9-BE13-45BCF4583704}"/>
                  </a:ext>
                </a:extLst>
              </p:cNvPr>
              <p:cNvGrpSpPr/>
              <p:nvPr/>
            </p:nvGrpSpPr>
            <p:grpSpPr>
              <a:xfrm>
                <a:off x="1384911" y="4014631"/>
                <a:ext cx="1480816" cy="507222"/>
                <a:chOff x="769936" y="4572001"/>
                <a:chExt cx="1091816" cy="519982"/>
              </a:xfrm>
            </p:grpSpPr>
            <p:sp>
              <p:nvSpPr>
                <p:cNvPr id="37" name="사각형: 둥근 모서리 36">
                  <a:extLst>
                    <a:ext uri="{FF2B5EF4-FFF2-40B4-BE49-F238E27FC236}">
                      <a16:creationId xmlns:a16="http://schemas.microsoft.com/office/drawing/2014/main" id="{DACE0EE8-9CA7-45E7-B35D-41C8A4E8BE7C}"/>
                    </a:ext>
                  </a:extLst>
                </p:cNvPr>
                <p:cNvSpPr/>
                <p:nvPr/>
              </p:nvSpPr>
              <p:spPr>
                <a:xfrm>
                  <a:off x="769936" y="5016500"/>
                  <a:ext cx="272954" cy="75482"/>
                </a:xfrm>
                <a:prstGeom prst="roundRect">
                  <a:avLst>
                    <a:gd name="adj" fmla="val 8433"/>
                  </a:avLst>
                </a:prstGeom>
                <a:solidFill>
                  <a:srgbClr val="FFC000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400" dirty="0">
                    <a:solidFill>
                      <a:schemeClr val="tx1"/>
                    </a:solidFill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8" name="사각형: 둥근 모서리 37">
                  <a:extLst>
                    <a:ext uri="{FF2B5EF4-FFF2-40B4-BE49-F238E27FC236}">
                      <a16:creationId xmlns:a16="http://schemas.microsoft.com/office/drawing/2014/main" id="{F8307812-1EF0-4DA6-A0BC-02F647B57216}"/>
                    </a:ext>
                  </a:extLst>
                </p:cNvPr>
                <p:cNvSpPr/>
                <p:nvPr/>
              </p:nvSpPr>
              <p:spPr>
                <a:xfrm>
                  <a:off x="1042890" y="4865015"/>
                  <a:ext cx="272954" cy="226967"/>
                </a:xfrm>
                <a:prstGeom prst="roundRect">
                  <a:avLst>
                    <a:gd name="adj" fmla="val 8433"/>
                  </a:avLst>
                </a:prstGeom>
                <a:solidFill>
                  <a:srgbClr val="FFC000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400" dirty="0">
                    <a:solidFill>
                      <a:schemeClr val="tx1"/>
                    </a:solidFill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9" name="사각형: 둥근 모서리 38">
                  <a:extLst>
                    <a:ext uri="{FF2B5EF4-FFF2-40B4-BE49-F238E27FC236}">
                      <a16:creationId xmlns:a16="http://schemas.microsoft.com/office/drawing/2014/main" id="{66073D57-0A98-46F9-B2FD-E65704DE503D}"/>
                    </a:ext>
                  </a:extLst>
                </p:cNvPr>
                <p:cNvSpPr/>
                <p:nvPr/>
              </p:nvSpPr>
              <p:spPr>
                <a:xfrm>
                  <a:off x="1315844" y="4572001"/>
                  <a:ext cx="272954" cy="519982"/>
                </a:xfrm>
                <a:prstGeom prst="roundRect">
                  <a:avLst>
                    <a:gd name="adj" fmla="val 8433"/>
                  </a:avLst>
                </a:prstGeom>
                <a:solidFill>
                  <a:srgbClr val="FFC000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400" dirty="0">
                    <a:solidFill>
                      <a:schemeClr val="tx1"/>
                    </a:solidFill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0" name="사각형: 둥근 모서리 39">
                  <a:extLst>
                    <a:ext uri="{FF2B5EF4-FFF2-40B4-BE49-F238E27FC236}">
                      <a16:creationId xmlns:a16="http://schemas.microsoft.com/office/drawing/2014/main" id="{33BD9648-38A2-46B6-BC5C-BAED5721535A}"/>
                    </a:ext>
                  </a:extLst>
                </p:cNvPr>
                <p:cNvSpPr/>
                <p:nvPr/>
              </p:nvSpPr>
              <p:spPr>
                <a:xfrm>
                  <a:off x="1588798" y="5016500"/>
                  <a:ext cx="272954" cy="75482"/>
                </a:xfrm>
                <a:prstGeom prst="roundRect">
                  <a:avLst>
                    <a:gd name="adj" fmla="val 8433"/>
                  </a:avLst>
                </a:prstGeom>
                <a:solidFill>
                  <a:srgbClr val="FFC000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400" dirty="0">
                    <a:solidFill>
                      <a:schemeClr val="tx1"/>
                    </a:solidFill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7BA24F45-8C7B-4F87-95F2-70F4DEDAAF2B}"/>
                </a:ext>
              </a:extLst>
            </p:cNvPr>
            <p:cNvSpPr/>
            <p:nvPr/>
          </p:nvSpPr>
          <p:spPr>
            <a:xfrm>
              <a:off x="1384912" y="5063312"/>
              <a:ext cx="1480816" cy="291883"/>
            </a:xfrm>
            <a:prstGeom prst="roundRect">
              <a:avLst>
                <a:gd name="adj" fmla="val 3688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Token 1</a:t>
              </a:r>
            </a:p>
          </p:txBody>
        </p:sp>
        <p:sp>
          <p:nvSpPr>
            <p:cNvPr id="59" name="사각형: 둥근 모서리 58">
              <a:extLst>
                <a:ext uri="{FF2B5EF4-FFF2-40B4-BE49-F238E27FC236}">
                  <a16:creationId xmlns:a16="http://schemas.microsoft.com/office/drawing/2014/main" id="{63D0E76B-4382-4402-9785-57BD61EBEC22}"/>
                </a:ext>
              </a:extLst>
            </p:cNvPr>
            <p:cNvSpPr/>
            <p:nvPr/>
          </p:nvSpPr>
          <p:spPr>
            <a:xfrm>
              <a:off x="3738908" y="2475639"/>
              <a:ext cx="1949335" cy="2985217"/>
            </a:xfrm>
            <a:prstGeom prst="roundRect">
              <a:avLst>
                <a:gd name="adj" fmla="val 2453"/>
              </a:avLst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20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64" name="사각형: 둥근 모서리 63">
              <a:extLst>
                <a:ext uri="{FF2B5EF4-FFF2-40B4-BE49-F238E27FC236}">
                  <a16:creationId xmlns:a16="http://schemas.microsoft.com/office/drawing/2014/main" id="{5924A9CE-9D76-43F9-AF28-2B95F4005CD0}"/>
                </a:ext>
              </a:extLst>
            </p:cNvPr>
            <p:cNvSpPr/>
            <p:nvPr/>
          </p:nvSpPr>
          <p:spPr>
            <a:xfrm>
              <a:off x="3971522" y="2044571"/>
              <a:ext cx="1480816" cy="291883"/>
            </a:xfrm>
            <a:prstGeom prst="roundRect">
              <a:avLst>
                <a:gd name="adj" fmla="val 3688"/>
              </a:avLst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GPU2</a:t>
              </a:r>
            </a:p>
          </p:txBody>
        </p:sp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2C0A8931-A35F-4F4E-91BD-E4A3BA0A566D}"/>
                </a:ext>
              </a:extLst>
            </p:cNvPr>
            <p:cNvSpPr/>
            <p:nvPr/>
          </p:nvSpPr>
          <p:spPr>
            <a:xfrm>
              <a:off x="6327170" y="2475639"/>
              <a:ext cx="1949335" cy="2985217"/>
            </a:xfrm>
            <a:prstGeom prst="roundRect">
              <a:avLst>
                <a:gd name="adj" fmla="val 2453"/>
              </a:avLst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20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65" name="사각형: 둥근 모서리 64">
              <a:extLst>
                <a:ext uri="{FF2B5EF4-FFF2-40B4-BE49-F238E27FC236}">
                  <a16:creationId xmlns:a16="http://schemas.microsoft.com/office/drawing/2014/main" id="{99D33D15-8DC8-44AB-90CF-B5C82F3CA658}"/>
                </a:ext>
              </a:extLst>
            </p:cNvPr>
            <p:cNvSpPr/>
            <p:nvPr/>
          </p:nvSpPr>
          <p:spPr>
            <a:xfrm>
              <a:off x="6561427" y="2044571"/>
              <a:ext cx="1480816" cy="291883"/>
            </a:xfrm>
            <a:prstGeom prst="roundRect">
              <a:avLst>
                <a:gd name="adj" fmla="val 3688"/>
              </a:avLst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GPU3</a:t>
              </a:r>
            </a:p>
          </p:txBody>
        </p:sp>
        <p:sp>
          <p:nvSpPr>
            <p:cNvPr id="61" name="사각형: 둥근 모서리 60">
              <a:extLst>
                <a:ext uri="{FF2B5EF4-FFF2-40B4-BE49-F238E27FC236}">
                  <a16:creationId xmlns:a16="http://schemas.microsoft.com/office/drawing/2014/main" id="{CF979581-140C-4114-8AA2-6BD76A425DC2}"/>
                </a:ext>
              </a:extLst>
            </p:cNvPr>
            <p:cNvSpPr/>
            <p:nvPr/>
          </p:nvSpPr>
          <p:spPr>
            <a:xfrm>
              <a:off x="8915427" y="2475639"/>
              <a:ext cx="1949335" cy="2985217"/>
            </a:xfrm>
            <a:prstGeom prst="roundRect">
              <a:avLst>
                <a:gd name="adj" fmla="val 2453"/>
              </a:avLst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20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D5ACC616-ED42-4173-B019-9EEC6AB1C723}"/>
                </a:ext>
              </a:extLst>
            </p:cNvPr>
            <p:cNvSpPr/>
            <p:nvPr/>
          </p:nvSpPr>
          <p:spPr>
            <a:xfrm>
              <a:off x="9151326" y="2044571"/>
              <a:ext cx="1480816" cy="291883"/>
            </a:xfrm>
            <a:prstGeom prst="roundRect">
              <a:avLst>
                <a:gd name="adj" fmla="val 3688"/>
              </a:avLst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GPU4</a:t>
              </a:r>
            </a:p>
          </p:txBody>
        </p:sp>
        <p:sp>
          <p:nvSpPr>
            <p:cNvPr id="63" name="사각형: 둥근 모서리 62">
              <a:extLst>
                <a:ext uri="{FF2B5EF4-FFF2-40B4-BE49-F238E27FC236}">
                  <a16:creationId xmlns:a16="http://schemas.microsoft.com/office/drawing/2014/main" id="{3AA50DA9-09D7-4E39-83C7-DF83857D15FD}"/>
                </a:ext>
              </a:extLst>
            </p:cNvPr>
            <p:cNvSpPr/>
            <p:nvPr/>
          </p:nvSpPr>
          <p:spPr>
            <a:xfrm>
              <a:off x="1384912" y="2044571"/>
              <a:ext cx="1480816" cy="291883"/>
            </a:xfrm>
            <a:prstGeom prst="roundRect">
              <a:avLst>
                <a:gd name="adj" fmla="val 3688"/>
              </a:avLst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GPU1</a:t>
              </a:r>
            </a:p>
          </p:txBody>
        </p:sp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E742F74A-E9F5-496A-BD47-6AB371D1F958}"/>
                </a:ext>
              </a:extLst>
            </p:cNvPr>
            <p:cNvSpPr/>
            <p:nvPr/>
          </p:nvSpPr>
          <p:spPr>
            <a:xfrm>
              <a:off x="1150648" y="2475639"/>
              <a:ext cx="1949335" cy="2985217"/>
            </a:xfrm>
            <a:prstGeom prst="roundRect">
              <a:avLst>
                <a:gd name="adj" fmla="val 2453"/>
              </a:avLst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20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5A0A7252-D45E-46EF-A71F-62BE3343FB31}"/>
                </a:ext>
              </a:extLst>
            </p:cNvPr>
            <p:cNvSpPr/>
            <p:nvPr/>
          </p:nvSpPr>
          <p:spPr>
            <a:xfrm>
              <a:off x="3971522" y="3106693"/>
              <a:ext cx="1480816" cy="658361"/>
            </a:xfrm>
            <a:prstGeom prst="roundRect">
              <a:avLst>
                <a:gd name="adj" fmla="val 3688"/>
              </a:avLst>
            </a:prstGeom>
            <a:solidFill>
              <a:schemeClr val="bg1">
                <a:lumMod val="8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Experts</a:t>
              </a:r>
            </a:p>
            <a:p>
              <a:pPr algn="ctr"/>
              <a:r>
                <a:rPr lang="en-US" sz="2000" b="1" dirty="0">
                  <a:solidFill>
                    <a:srgbClr val="C00000"/>
                  </a:solidFill>
                  <a:cs typeface="Arial" panose="020B0604020202020204" pitchFamily="34" charset="0"/>
                </a:rPr>
                <a:t>17-32</a:t>
              </a:r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B2BCF566-EFAF-498F-B6F6-57B28544852C}"/>
                </a:ext>
              </a:extLst>
            </p:cNvPr>
            <p:cNvSpPr/>
            <p:nvPr/>
          </p:nvSpPr>
          <p:spPr>
            <a:xfrm>
              <a:off x="6561434" y="3106693"/>
              <a:ext cx="1480808" cy="658361"/>
            </a:xfrm>
            <a:prstGeom prst="roundRect">
              <a:avLst>
                <a:gd name="adj" fmla="val 3070"/>
              </a:avLst>
            </a:prstGeom>
            <a:solidFill>
              <a:schemeClr val="bg1">
                <a:lumMod val="8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Experts</a:t>
              </a:r>
            </a:p>
            <a:p>
              <a:pPr algn="ctr"/>
              <a:r>
                <a:rPr lang="en-US" sz="2000" b="1" dirty="0">
                  <a:solidFill>
                    <a:srgbClr val="C00000"/>
                  </a:solidFill>
                  <a:cs typeface="Arial" panose="020B0604020202020204" pitchFamily="34" charset="0"/>
                </a:rPr>
                <a:t>32-48</a:t>
              </a:r>
            </a:p>
          </p:txBody>
        </p:sp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225BA05F-806E-4980-8649-156D75447D05}"/>
                </a:ext>
              </a:extLst>
            </p:cNvPr>
            <p:cNvSpPr/>
            <p:nvPr/>
          </p:nvSpPr>
          <p:spPr>
            <a:xfrm>
              <a:off x="9151334" y="3106693"/>
              <a:ext cx="1480808" cy="658361"/>
            </a:xfrm>
            <a:prstGeom prst="roundRect">
              <a:avLst>
                <a:gd name="adj" fmla="val 3070"/>
              </a:avLst>
            </a:prstGeom>
            <a:solidFill>
              <a:schemeClr val="bg1">
                <a:lumMod val="8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Experts</a:t>
              </a:r>
            </a:p>
            <a:p>
              <a:pPr algn="ctr"/>
              <a:r>
                <a:rPr lang="en-US" sz="2000" b="1" dirty="0">
                  <a:solidFill>
                    <a:srgbClr val="C00000"/>
                  </a:solidFill>
                  <a:cs typeface="Arial" panose="020B0604020202020204" pitchFamily="34" charset="0"/>
                </a:rPr>
                <a:t>49-64</a:t>
              </a:r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CEC4C166-31F5-4E84-8FDF-B7B3632347A3}"/>
                </a:ext>
              </a:extLst>
            </p:cNvPr>
            <p:cNvSpPr/>
            <p:nvPr/>
          </p:nvSpPr>
          <p:spPr>
            <a:xfrm>
              <a:off x="1384912" y="3106693"/>
              <a:ext cx="1480808" cy="658361"/>
            </a:xfrm>
            <a:prstGeom prst="roundRect">
              <a:avLst>
                <a:gd name="adj" fmla="val 2453"/>
              </a:avLst>
            </a:prstGeom>
            <a:solidFill>
              <a:schemeClr val="bg1">
                <a:lumMod val="8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Experts</a:t>
              </a:r>
            </a:p>
            <a:p>
              <a:pPr algn="ctr"/>
              <a:r>
                <a:rPr lang="en-US" sz="2000" b="1" dirty="0">
                  <a:solidFill>
                    <a:srgbClr val="C00000"/>
                  </a:solidFill>
                  <a:cs typeface="Arial" panose="020B0604020202020204" pitchFamily="34" charset="0"/>
                </a:rPr>
                <a:t>1-16</a:t>
              </a:r>
            </a:p>
          </p:txBody>
        </p:sp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62C4DA32-B6E8-44D9-9E0A-0DC5ADA5CBE0}"/>
                </a:ext>
              </a:extLst>
            </p:cNvPr>
            <p:cNvSpPr/>
            <p:nvPr/>
          </p:nvSpPr>
          <p:spPr>
            <a:xfrm>
              <a:off x="1384912" y="4521853"/>
              <a:ext cx="1480816" cy="291882"/>
            </a:xfrm>
            <a:prstGeom prst="roundRect">
              <a:avLst>
                <a:gd name="adj" fmla="val 3688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Gate</a:t>
              </a:r>
            </a:p>
          </p:txBody>
        </p:sp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9DB17628-27D0-4B8B-B886-506FEFF9506F}"/>
                </a:ext>
              </a:extLst>
            </p:cNvPr>
            <p:cNvSpPr/>
            <p:nvPr/>
          </p:nvSpPr>
          <p:spPr>
            <a:xfrm>
              <a:off x="1384912" y="2565233"/>
              <a:ext cx="1480816" cy="291883"/>
            </a:xfrm>
            <a:prstGeom prst="roundRect">
              <a:avLst>
                <a:gd name="adj" fmla="val 3688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Token 1</a:t>
              </a:r>
            </a:p>
          </p:txBody>
        </p:sp>
        <p:cxnSp>
          <p:nvCxnSpPr>
            <p:cNvPr id="46" name="직선 화살표 연결선 45">
              <a:extLst>
                <a:ext uri="{FF2B5EF4-FFF2-40B4-BE49-F238E27FC236}">
                  <a16:creationId xmlns:a16="http://schemas.microsoft.com/office/drawing/2014/main" id="{05A8EA70-4FA9-4EF6-BDF3-30C6673DFB45}"/>
                </a:ext>
              </a:extLst>
            </p:cNvPr>
            <p:cNvCxnSpPr>
              <a:stCxn id="43" idx="0"/>
              <a:endCxn id="31" idx="2"/>
            </p:cNvCxnSpPr>
            <p:nvPr/>
          </p:nvCxnSpPr>
          <p:spPr>
            <a:xfrm flipV="1">
              <a:off x="2125320" y="4813735"/>
              <a:ext cx="0" cy="24957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0E13013A-9C38-4ACE-8058-F09E96CB6FE5}"/>
              </a:ext>
            </a:extLst>
          </p:cNvPr>
          <p:cNvGrpSpPr/>
          <p:nvPr/>
        </p:nvGrpSpPr>
        <p:grpSpPr>
          <a:xfrm>
            <a:off x="1150653" y="2044571"/>
            <a:ext cx="1949335" cy="3416285"/>
            <a:chOff x="1303048" y="2196971"/>
            <a:chExt cx="1949335" cy="3416285"/>
          </a:xfrm>
        </p:grpSpPr>
        <p:sp>
          <p:nvSpPr>
            <p:cNvPr id="78" name="사각형: 둥근 모서리 77">
              <a:extLst>
                <a:ext uri="{FF2B5EF4-FFF2-40B4-BE49-F238E27FC236}">
                  <a16:creationId xmlns:a16="http://schemas.microsoft.com/office/drawing/2014/main" id="{91204371-5DB5-406D-822D-03B1E9A9EDA2}"/>
                </a:ext>
              </a:extLst>
            </p:cNvPr>
            <p:cNvSpPr/>
            <p:nvPr/>
          </p:nvSpPr>
          <p:spPr>
            <a:xfrm>
              <a:off x="1537311" y="4600622"/>
              <a:ext cx="370204" cy="73630"/>
            </a:xfrm>
            <a:prstGeom prst="roundRect">
              <a:avLst>
                <a:gd name="adj" fmla="val 8433"/>
              </a:avLst>
            </a:prstGeom>
            <a:solidFill>
              <a:srgbClr val="FFC00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C7AC88C2-3F3F-4438-9A1F-1FE7B7277AF9}"/>
                </a:ext>
              </a:extLst>
            </p:cNvPr>
            <p:cNvSpPr/>
            <p:nvPr/>
          </p:nvSpPr>
          <p:spPr>
            <a:xfrm>
              <a:off x="1907515" y="4452855"/>
              <a:ext cx="370204" cy="221397"/>
            </a:xfrm>
            <a:prstGeom prst="roundRect">
              <a:avLst>
                <a:gd name="adj" fmla="val 8433"/>
              </a:avLst>
            </a:prstGeom>
            <a:solidFill>
              <a:srgbClr val="FFC00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80" name="사각형: 둥근 모서리 79">
              <a:extLst>
                <a:ext uri="{FF2B5EF4-FFF2-40B4-BE49-F238E27FC236}">
                  <a16:creationId xmlns:a16="http://schemas.microsoft.com/office/drawing/2014/main" id="{E496F347-0960-47D9-81ED-94E4A8FCBABD}"/>
                </a:ext>
              </a:extLst>
            </p:cNvPr>
            <p:cNvSpPr/>
            <p:nvPr/>
          </p:nvSpPr>
          <p:spPr>
            <a:xfrm>
              <a:off x="2277719" y="4167031"/>
              <a:ext cx="370204" cy="507222"/>
            </a:xfrm>
            <a:prstGeom prst="roundRect">
              <a:avLst>
                <a:gd name="adj" fmla="val 8433"/>
              </a:avLst>
            </a:prstGeom>
            <a:solidFill>
              <a:srgbClr val="FFC00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81" name="사각형: 둥근 모서리 80">
              <a:extLst>
                <a:ext uri="{FF2B5EF4-FFF2-40B4-BE49-F238E27FC236}">
                  <a16:creationId xmlns:a16="http://schemas.microsoft.com/office/drawing/2014/main" id="{7F36A047-8017-4F38-B04A-674D4608D73D}"/>
                </a:ext>
              </a:extLst>
            </p:cNvPr>
            <p:cNvSpPr/>
            <p:nvPr/>
          </p:nvSpPr>
          <p:spPr>
            <a:xfrm>
              <a:off x="2647923" y="4600622"/>
              <a:ext cx="370204" cy="73630"/>
            </a:xfrm>
            <a:prstGeom prst="roundRect">
              <a:avLst>
                <a:gd name="adj" fmla="val 8433"/>
              </a:avLst>
            </a:prstGeom>
            <a:solidFill>
              <a:srgbClr val="FFC00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82" name="사각형: 둥근 모서리 81">
              <a:extLst>
                <a:ext uri="{FF2B5EF4-FFF2-40B4-BE49-F238E27FC236}">
                  <a16:creationId xmlns:a16="http://schemas.microsoft.com/office/drawing/2014/main" id="{E7BC8C8F-0C9D-4F8C-A5EF-0A034821586D}"/>
                </a:ext>
              </a:extLst>
            </p:cNvPr>
            <p:cNvSpPr/>
            <p:nvPr/>
          </p:nvSpPr>
          <p:spPr>
            <a:xfrm>
              <a:off x="1537312" y="5215712"/>
              <a:ext cx="1480816" cy="291883"/>
            </a:xfrm>
            <a:prstGeom prst="roundRect">
              <a:avLst>
                <a:gd name="adj" fmla="val 3688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Token 1</a:t>
              </a:r>
            </a:p>
          </p:txBody>
        </p:sp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9CA6EAF-9DAB-410B-90C1-CB8821B6ECA5}"/>
                </a:ext>
              </a:extLst>
            </p:cNvPr>
            <p:cNvSpPr/>
            <p:nvPr/>
          </p:nvSpPr>
          <p:spPr>
            <a:xfrm>
              <a:off x="1537312" y="2196971"/>
              <a:ext cx="1480816" cy="291883"/>
            </a:xfrm>
            <a:prstGeom prst="roundRect">
              <a:avLst>
                <a:gd name="adj" fmla="val 3688"/>
              </a:avLst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GPU1</a:t>
              </a:r>
            </a:p>
          </p:txBody>
        </p:sp>
        <p:sp>
          <p:nvSpPr>
            <p:cNvPr id="84" name="사각형: 둥근 모서리 83">
              <a:extLst>
                <a:ext uri="{FF2B5EF4-FFF2-40B4-BE49-F238E27FC236}">
                  <a16:creationId xmlns:a16="http://schemas.microsoft.com/office/drawing/2014/main" id="{774A5F64-2C47-4FFE-808D-62E9FE58CB6B}"/>
                </a:ext>
              </a:extLst>
            </p:cNvPr>
            <p:cNvSpPr/>
            <p:nvPr/>
          </p:nvSpPr>
          <p:spPr>
            <a:xfrm>
              <a:off x="1303048" y="2628039"/>
              <a:ext cx="1949335" cy="2985217"/>
            </a:xfrm>
            <a:prstGeom prst="roundRect">
              <a:avLst>
                <a:gd name="adj" fmla="val 2453"/>
              </a:avLst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20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9683BD52-47F9-4715-869F-25B8690F2B78}"/>
                </a:ext>
              </a:extLst>
            </p:cNvPr>
            <p:cNvSpPr/>
            <p:nvPr/>
          </p:nvSpPr>
          <p:spPr>
            <a:xfrm>
              <a:off x="1537312" y="3259093"/>
              <a:ext cx="1480808" cy="658361"/>
            </a:xfrm>
            <a:prstGeom prst="roundRect">
              <a:avLst>
                <a:gd name="adj" fmla="val 2453"/>
              </a:avLst>
            </a:prstGeom>
            <a:solidFill>
              <a:schemeClr val="bg1">
                <a:lumMod val="8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Experts</a:t>
              </a:r>
            </a:p>
            <a:p>
              <a:pPr algn="ctr"/>
              <a:r>
                <a:rPr lang="en-US" sz="2000" b="1" dirty="0">
                  <a:solidFill>
                    <a:srgbClr val="4472C4"/>
                  </a:solidFill>
                  <a:cs typeface="Arial" panose="020B0604020202020204" pitchFamily="34" charset="0"/>
                </a:rPr>
                <a:t>1-64</a:t>
              </a:r>
            </a:p>
          </p:txBody>
        </p:sp>
        <p:sp>
          <p:nvSpPr>
            <p:cNvPr id="86" name="사각형: 둥근 모서리 85">
              <a:extLst>
                <a:ext uri="{FF2B5EF4-FFF2-40B4-BE49-F238E27FC236}">
                  <a16:creationId xmlns:a16="http://schemas.microsoft.com/office/drawing/2014/main" id="{57839551-33DF-4325-9262-061D4DAB52B0}"/>
                </a:ext>
              </a:extLst>
            </p:cNvPr>
            <p:cNvSpPr/>
            <p:nvPr/>
          </p:nvSpPr>
          <p:spPr>
            <a:xfrm>
              <a:off x="1537312" y="4674253"/>
              <a:ext cx="1480816" cy="291882"/>
            </a:xfrm>
            <a:prstGeom prst="roundRect">
              <a:avLst>
                <a:gd name="adj" fmla="val 3688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Gate</a:t>
              </a:r>
            </a:p>
          </p:txBody>
        </p:sp>
        <p:sp>
          <p:nvSpPr>
            <p:cNvPr id="87" name="사각형: 둥근 모서리 86">
              <a:extLst>
                <a:ext uri="{FF2B5EF4-FFF2-40B4-BE49-F238E27FC236}">
                  <a16:creationId xmlns:a16="http://schemas.microsoft.com/office/drawing/2014/main" id="{AB7C1759-59D6-452B-8463-D0AEA8312149}"/>
                </a:ext>
              </a:extLst>
            </p:cNvPr>
            <p:cNvSpPr/>
            <p:nvPr/>
          </p:nvSpPr>
          <p:spPr>
            <a:xfrm>
              <a:off x="1537312" y="2717633"/>
              <a:ext cx="1480816" cy="291883"/>
            </a:xfrm>
            <a:prstGeom prst="roundRect">
              <a:avLst>
                <a:gd name="adj" fmla="val 3688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Token 1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917125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7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BE9525B8-7ED6-4B27-904B-DC9CBE15BC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661" y="1458072"/>
            <a:ext cx="11718235" cy="4485528"/>
          </a:xfrm>
        </p:spPr>
        <p:txBody>
          <a:bodyPr/>
          <a:lstStyle/>
          <a:p>
            <a:r>
              <a:rPr lang="en-US" dirty="0"/>
              <a:t>Valuable GPUs used for </a:t>
            </a:r>
            <a:r>
              <a:rPr lang="en-US" dirty="0">
                <a:solidFill>
                  <a:srgbClr val="C00000"/>
                </a:solidFill>
              </a:rPr>
              <a:t>storing expert data, not utilizing the compute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EE97DFB-28EB-43F2-8AF5-E68E1E648F4B}"/>
              </a:ext>
            </a:extLst>
          </p:cNvPr>
          <p:cNvGrpSpPr/>
          <p:nvPr/>
        </p:nvGrpSpPr>
        <p:grpSpPr>
          <a:xfrm>
            <a:off x="1384911" y="2857115"/>
            <a:ext cx="5916929" cy="1664738"/>
            <a:chOff x="1384911" y="2857115"/>
            <a:chExt cx="5916929" cy="1664738"/>
          </a:xfrm>
        </p:grpSpPr>
        <p:cxnSp>
          <p:nvCxnSpPr>
            <p:cNvPr id="48" name="연결선: 구부러짐 47">
              <a:extLst>
                <a:ext uri="{FF2B5EF4-FFF2-40B4-BE49-F238E27FC236}">
                  <a16:creationId xmlns:a16="http://schemas.microsoft.com/office/drawing/2014/main" id="{56C6BEE0-BCE2-48C5-983C-1408FBE0169D}"/>
                </a:ext>
              </a:extLst>
            </p:cNvPr>
            <p:cNvCxnSpPr>
              <a:stCxn id="39" idx="0"/>
              <a:endCxn id="28" idx="2"/>
            </p:cNvCxnSpPr>
            <p:nvPr/>
          </p:nvCxnSpPr>
          <p:spPr>
            <a:xfrm rot="5400000" flipH="1" flipV="1">
              <a:off x="4681342" y="1394135"/>
              <a:ext cx="249577" cy="4991417"/>
            </a:xfrm>
            <a:prstGeom prst="curved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연결선: 구부러짐 48">
              <a:extLst>
                <a:ext uri="{FF2B5EF4-FFF2-40B4-BE49-F238E27FC236}">
                  <a16:creationId xmlns:a16="http://schemas.microsoft.com/office/drawing/2014/main" id="{EFF77910-479F-449F-9911-EC99515001C8}"/>
                </a:ext>
              </a:extLst>
            </p:cNvPr>
            <p:cNvCxnSpPr>
              <a:cxnSpLocks/>
              <a:stCxn id="28" idx="0"/>
              <a:endCxn id="44" idx="2"/>
            </p:cNvCxnSpPr>
            <p:nvPr/>
          </p:nvCxnSpPr>
          <p:spPr>
            <a:xfrm rot="16200000" flipV="1">
              <a:off x="4588792" y="393645"/>
              <a:ext cx="249577" cy="5176518"/>
            </a:xfrm>
            <a:prstGeom prst="curvedConnector3">
              <a:avLst>
                <a:gd name="adj1" fmla="val 50000"/>
              </a:avLst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391ED982-3597-4AA9-BE13-45BCF4583704}"/>
                </a:ext>
              </a:extLst>
            </p:cNvPr>
            <p:cNvGrpSpPr/>
            <p:nvPr/>
          </p:nvGrpSpPr>
          <p:grpSpPr>
            <a:xfrm>
              <a:off x="1384911" y="4014631"/>
              <a:ext cx="1480816" cy="507222"/>
              <a:chOff x="769936" y="4572001"/>
              <a:chExt cx="1091816" cy="519982"/>
            </a:xfrm>
          </p:grpSpPr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id="{DACE0EE8-9CA7-45E7-B35D-41C8A4E8BE7C}"/>
                  </a:ext>
                </a:extLst>
              </p:cNvPr>
              <p:cNvSpPr/>
              <p:nvPr/>
            </p:nvSpPr>
            <p:spPr>
              <a:xfrm>
                <a:off x="769936" y="5016500"/>
                <a:ext cx="272954" cy="75482"/>
              </a:xfrm>
              <a:prstGeom prst="roundRect">
                <a:avLst>
                  <a:gd name="adj" fmla="val 8433"/>
                </a:avLst>
              </a:prstGeom>
              <a:solidFill>
                <a:srgbClr val="FFC000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38" name="사각형: 둥근 모서리 37">
                <a:extLst>
                  <a:ext uri="{FF2B5EF4-FFF2-40B4-BE49-F238E27FC236}">
                    <a16:creationId xmlns:a16="http://schemas.microsoft.com/office/drawing/2014/main" id="{F8307812-1EF0-4DA6-A0BC-02F647B57216}"/>
                  </a:ext>
                </a:extLst>
              </p:cNvPr>
              <p:cNvSpPr/>
              <p:nvPr/>
            </p:nvSpPr>
            <p:spPr>
              <a:xfrm>
                <a:off x="1042890" y="4865015"/>
                <a:ext cx="272954" cy="226967"/>
              </a:xfrm>
              <a:prstGeom prst="roundRect">
                <a:avLst>
                  <a:gd name="adj" fmla="val 8433"/>
                </a:avLst>
              </a:prstGeom>
              <a:solidFill>
                <a:srgbClr val="FFC000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39" name="사각형: 둥근 모서리 38">
                <a:extLst>
                  <a:ext uri="{FF2B5EF4-FFF2-40B4-BE49-F238E27FC236}">
                    <a16:creationId xmlns:a16="http://schemas.microsoft.com/office/drawing/2014/main" id="{66073D57-0A98-46F9-B2FD-E65704DE503D}"/>
                  </a:ext>
                </a:extLst>
              </p:cNvPr>
              <p:cNvSpPr/>
              <p:nvPr/>
            </p:nvSpPr>
            <p:spPr>
              <a:xfrm>
                <a:off x="1315844" y="4572001"/>
                <a:ext cx="272954" cy="519982"/>
              </a:xfrm>
              <a:prstGeom prst="roundRect">
                <a:avLst>
                  <a:gd name="adj" fmla="val 8433"/>
                </a:avLst>
              </a:prstGeom>
              <a:solidFill>
                <a:srgbClr val="FFC000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40" name="사각형: 둥근 모서리 39">
                <a:extLst>
                  <a:ext uri="{FF2B5EF4-FFF2-40B4-BE49-F238E27FC236}">
                    <a16:creationId xmlns:a16="http://schemas.microsoft.com/office/drawing/2014/main" id="{33BD9648-38A2-46B6-BC5C-BAED5721535A}"/>
                  </a:ext>
                </a:extLst>
              </p:cNvPr>
              <p:cNvSpPr/>
              <p:nvPr/>
            </p:nvSpPr>
            <p:spPr>
              <a:xfrm>
                <a:off x="1588798" y="5016500"/>
                <a:ext cx="272954" cy="75482"/>
              </a:xfrm>
              <a:prstGeom prst="roundRect">
                <a:avLst>
                  <a:gd name="adj" fmla="val 8433"/>
                </a:avLst>
              </a:prstGeom>
              <a:solidFill>
                <a:srgbClr val="FFC000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489CC408-D7A1-4253-A237-620FC8885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Solution : Expert Parallelism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C0B4EB79-E1DE-4CE3-ACF8-3380A2EF9D3F}"/>
              </a:ext>
            </a:extLst>
          </p:cNvPr>
          <p:cNvGrpSpPr/>
          <p:nvPr/>
        </p:nvGrpSpPr>
        <p:grpSpPr>
          <a:xfrm>
            <a:off x="1150648" y="2044571"/>
            <a:ext cx="9854257" cy="4138770"/>
            <a:chOff x="1150648" y="2044571"/>
            <a:chExt cx="9854257" cy="4138770"/>
          </a:xfrm>
        </p:grpSpPr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7BA24F45-8C7B-4F87-95F2-70F4DEDAAF2B}"/>
                </a:ext>
              </a:extLst>
            </p:cNvPr>
            <p:cNvSpPr/>
            <p:nvPr/>
          </p:nvSpPr>
          <p:spPr>
            <a:xfrm>
              <a:off x="1384912" y="5063312"/>
              <a:ext cx="1480816" cy="291883"/>
            </a:xfrm>
            <a:prstGeom prst="roundRect">
              <a:avLst>
                <a:gd name="adj" fmla="val 3688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Token 1</a:t>
              </a:r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6EBA2630-7526-4A4C-8AF9-989041701349}"/>
                </a:ext>
              </a:extLst>
            </p:cNvPr>
            <p:cNvSpPr/>
            <p:nvPr/>
          </p:nvSpPr>
          <p:spPr>
            <a:xfrm>
              <a:off x="1150649" y="5718918"/>
              <a:ext cx="9854256" cy="46442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Expert Parallelism and its Resource-Inefficiency</a:t>
              </a:r>
            </a:p>
          </p:txBody>
        </p:sp>
        <p:sp>
          <p:nvSpPr>
            <p:cNvPr id="59" name="사각형: 둥근 모서리 58">
              <a:extLst>
                <a:ext uri="{FF2B5EF4-FFF2-40B4-BE49-F238E27FC236}">
                  <a16:creationId xmlns:a16="http://schemas.microsoft.com/office/drawing/2014/main" id="{63D0E76B-4382-4402-9785-57BD61EBEC22}"/>
                </a:ext>
              </a:extLst>
            </p:cNvPr>
            <p:cNvSpPr/>
            <p:nvPr/>
          </p:nvSpPr>
          <p:spPr>
            <a:xfrm>
              <a:off x="3738908" y="2475639"/>
              <a:ext cx="1949335" cy="2985217"/>
            </a:xfrm>
            <a:prstGeom prst="roundRect">
              <a:avLst>
                <a:gd name="adj" fmla="val 2453"/>
              </a:avLst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20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64" name="사각형: 둥근 모서리 63">
              <a:extLst>
                <a:ext uri="{FF2B5EF4-FFF2-40B4-BE49-F238E27FC236}">
                  <a16:creationId xmlns:a16="http://schemas.microsoft.com/office/drawing/2014/main" id="{5924A9CE-9D76-43F9-AF28-2B95F4005CD0}"/>
                </a:ext>
              </a:extLst>
            </p:cNvPr>
            <p:cNvSpPr/>
            <p:nvPr/>
          </p:nvSpPr>
          <p:spPr>
            <a:xfrm>
              <a:off x="3971522" y="2044571"/>
              <a:ext cx="1480816" cy="291883"/>
            </a:xfrm>
            <a:prstGeom prst="roundRect">
              <a:avLst>
                <a:gd name="adj" fmla="val 3688"/>
              </a:avLst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GPU2</a:t>
              </a:r>
            </a:p>
          </p:txBody>
        </p:sp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2C0A8931-A35F-4F4E-91BD-E4A3BA0A566D}"/>
                </a:ext>
              </a:extLst>
            </p:cNvPr>
            <p:cNvSpPr/>
            <p:nvPr/>
          </p:nvSpPr>
          <p:spPr>
            <a:xfrm>
              <a:off x="6327170" y="2475639"/>
              <a:ext cx="1949335" cy="2985217"/>
            </a:xfrm>
            <a:prstGeom prst="roundRect">
              <a:avLst>
                <a:gd name="adj" fmla="val 2453"/>
              </a:avLst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20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65" name="사각형: 둥근 모서리 64">
              <a:extLst>
                <a:ext uri="{FF2B5EF4-FFF2-40B4-BE49-F238E27FC236}">
                  <a16:creationId xmlns:a16="http://schemas.microsoft.com/office/drawing/2014/main" id="{99D33D15-8DC8-44AB-90CF-B5C82F3CA658}"/>
                </a:ext>
              </a:extLst>
            </p:cNvPr>
            <p:cNvSpPr/>
            <p:nvPr/>
          </p:nvSpPr>
          <p:spPr>
            <a:xfrm>
              <a:off x="6561427" y="2044571"/>
              <a:ext cx="1480816" cy="291883"/>
            </a:xfrm>
            <a:prstGeom prst="roundRect">
              <a:avLst>
                <a:gd name="adj" fmla="val 3688"/>
              </a:avLst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GPU3</a:t>
              </a:r>
            </a:p>
          </p:txBody>
        </p:sp>
        <p:sp>
          <p:nvSpPr>
            <p:cNvPr id="61" name="사각형: 둥근 모서리 60">
              <a:extLst>
                <a:ext uri="{FF2B5EF4-FFF2-40B4-BE49-F238E27FC236}">
                  <a16:creationId xmlns:a16="http://schemas.microsoft.com/office/drawing/2014/main" id="{CF979581-140C-4114-8AA2-6BD76A425DC2}"/>
                </a:ext>
              </a:extLst>
            </p:cNvPr>
            <p:cNvSpPr/>
            <p:nvPr/>
          </p:nvSpPr>
          <p:spPr>
            <a:xfrm>
              <a:off x="8915427" y="2475639"/>
              <a:ext cx="1949335" cy="2985217"/>
            </a:xfrm>
            <a:prstGeom prst="roundRect">
              <a:avLst>
                <a:gd name="adj" fmla="val 2453"/>
              </a:avLst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20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D5ACC616-ED42-4173-B019-9EEC6AB1C723}"/>
                </a:ext>
              </a:extLst>
            </p:cNvPr>
            <p:cNvSpPr/>
            <p:nvPr/>
          </p:nvSpPr>
          <p:spPr>
            <a:xfrm>
              <a:off x="9151326" y="2044571"/>
              <a:ext cx="1480816" cy="291883"/>
            </a:xfrm>
            <a:prstGeom prst="roundRect">
              <a:avLst>
                <a:gd name="adj" fmla="val 3688"/>
              </a:avLst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GPU4</a:t>
              </a:r>
            </a:p>
          </p:txBody>
        </p:sp>
        <p:sp>
          <p:nvSpPr>
            <p:cNvPr id="63" name="사각형: 둥근 모서리 62">
              <a:extLst>
                <a:ext uri="{FF2B5EF4-FFF2-40B4-BE49-F238E27FC236}">
                  <a16:creationId xmlns:a16="http://schemas.microsoft.com/office/drawing/2014/main" id="{3AA50DA9-09D7-4E39-83C7-DF83857D15FD}"/>
                </a:ext>
              </a:extLst>
            </p:cNvPr>
            <p:cNvSpPr/>
            <p:nvPr/>
          </p:nvSpPr>
          <p:spPr>
            <a:xfrm>
              <a:off x="1384912" y="2044571"/>
              <a:ext cx="1480816" cy="291883"/>
            </a:xfrm>
            <a:prstGeom prst="roundRect">
              <a:avLst>
                <a:gd name="adj" fmla="val 3688"/>
              </a:avLst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GPU1</a:t>
              </a:r>
            </a:p>
          </p:txBody>
        </p:sp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E742F74A-E9F5-496A-BD47-6AB371D1F958}"/>
                </a:ext>
              </a:extLst>
            </p:cNvPr>
            <p:cNvSpPr/>
            <p:nvPr/>
          </p:nvSpPr>
          <p:spPr>
            <a:xfrm>
              <a:off x="1150648" y="2475639"/>
              <a:ext cx="1949335" cy="2985217"/>
            </a:xfrm>
            <a:prstGeom prst="roundRect">
              <a:avLst>
                <a:gd name="adj" fmla="val 2453"/>
              </a:avLst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20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5A0A7252-D45E-46EF-A71F-62BE3343FB31}"/>
                </a:ext>
              </a:extLst>
            </p:cNvPr>
            <p:cNvSpPr/>
            <p:nvPr/>
          </p:nvSpPr>
          <p:spPr>
            <a:xfrm>
              <a:off x="3971522" y="3106693"/>
              <a:ext cx="1480816" cy="658361"/>
            </a:xfrm>
            <a:prstGeom prst="roundRect">
              <a:avLst>
                <a:gd name="adj" fmla="val 3688"/>
              </a:avLst>
            </a:prstGeom>
            <a:solidFill>
              <a:schemeClr val="bg1">
                <a:lumMod val="6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Experts</a:t>
              </a:r>
            </a:p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17-32</a:t>
              </a:r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B2BCF566-EFAF-498F-B6F6-57B28544852C}"/>
                </a:ext>
              </a:extLst>
            </p:cNvPr>
            <p:cNvSpPr/>
            <p:nvPr/>
          </p:nvSpPr>
          <p:spPr>
            <a:xfrm>
              <a:off x="6561434" y="3106693"/>
              <a:ext cx="1480808" cy="658361"/>
            </a:xfrm>
            <a:prstGeom prst="roundRect">
              <a:avLst>
                <a:gd name="adj" fmla="val 3070"/>
              </a:avLst>
            </a:prstGeom>
            <a:solidFill>
              <a:schemeClr val="bg1">
                <a:lumMod val="6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Experts</a:t>
              </a:r>
            </a:p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32-48</a:t>
              </a:r>
            </a:p>
          </p:txBody>
        </p:sp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225BA05F-806E-4980-8649-156D75447D05}"/>
                </a:ext>
              </a:extLst>
            </p:cNvPr>
            <p:cNvSpPr/>
            <p:nvPr/>
          </p:nvSpPr>
          <p:spPr>
            <a:xfrm>
              <a:off x="9151334" y="3106693"/>
              <a:ext cx="1480808" cy="658361"/>
            </a:xfrm>
            <a:prstGeom prst="roundRect">
              <a:avLst>
                <a:gd name="adj" fmla="val 3070"/>
              </a:avLst>
            </a:prstGeom>
            <a:solidFill>
              <a:schemeClr val="bg1">
                <a:lumMod val="6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Experts</a:t>
              </a:r>
            </a:p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49-64</a:t>
              </a:r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CEC4C166-31F5-4E84-8FDF-B7B3632347A3}"/>
                </a:ext>
              </a:extLst>
            </p:cNvPr>
            <p:cNvSpPr/>
            <p:nvPr/>
          </p:nvSpPr>
          <p:spPr>
            <a:xfrm>
              <a:off x="1384912" y="3106693"/>
              <a:ext cx="1480808" cy="658361"/>
            </a:xfrm>
            <a:prstGeom prst="roundRect">
              <a:avLst>
                <a:gd name="adj" fmla="val 2453"/>
              </a:avLst>
            </a:prstGeom>
            <a:solidFill>
              <a:schemeClr val="bg1">
                <a:lumMod val="6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Experts</a:t>
              </a:r>
            </a:p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1-16</a:t>
              </a:r>
            </a:p>
          </p:txBody>
        </p:sp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62C4DA32-B6E8-44D9-9E0A-0DC5ADA5CBE0}"/>
                </a:ext>
              </a:extLst>
            </p:cNvPr>
            <p:cNvSpPr/>
            <p:nvPr/>
          </p:nvSpPr>
          <p:spPr>
            <a:xfrm>
              <a:off x="1384912" y="4521853"/>
              <a:ext cx="1480816" cy="291882"/>
            </a:xfrm>
            <a:prstGeom prst="roundRect">
              <a:avLst>
                <a:gd name="adj" fmla="val 3688"/>
              </a:avLst>
            </a:prstGeom>
            <a:solidFill>
              <a:schemeClr val="bg1">
                <a:lumMod val="8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Gate</a:t>
              </a:r>
            </a:p>
          </p:txBody>
        </p:sp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9DB17628-27D0-4B8B-B886-506FEFF9506F}"/>
                </a:ext>
              </a:extLst>
            </p:cNvPr>
            <p:cNvSpPr/>
            <p:nvPr/>
          </p:nvSpPr>
          <p:spPr>
            <a:xfrm>
              <a:off x="1384912" y="2565233"/>
              <a:ext cx="1480816" cy="291883"/>
            </a:xfrm>
            <a:prstGeom prst="roundRect">
              <a:avLst>
                <a:gd name="adj" fmla="val 3688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Token 1</a:t>
              </a:r>
            </a:p>
          </p:txBody>
        </p:sp>
        <p:cxnSp>
          <p:nvCxnSpPr>
            <p:cNvPr id="46" name="직선 화살표 연결선 45">
              <a:extLst>
                <a:ext uri="{FF2B5EF4-FFF2-40B4-BE49-F238E27FC236}">
                  <a16:creationId xmlns:a16="http://schemas.microsoft.com/office/drawing/2014/main" id="{05A8EA70-4FA9-4EF6-BDF3-30C6673DFB45}"/>
                </a:ext>
              </a:extLst>
            </p:cNvPr>
            <p:cNvCxnSpPr>
              <a:stCxn id="43" idx="0"/>
              <a:endCxn id="31" idx="2"/>
            </p:cNvCxnSpPr>
            <p:nvPr/>
          </p:nvCxnSpPr>
          <p:spPr>
            <a:xfrm flipV="1">
              <a:off x="2125320" y="4813735"/>
              <a:ext cx="0" cy="24957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59CFD9CA-148E-4B68-AA72-86FB177A0814}"/>
              </a:ext>
            </a:extLst>
          </p:cNvPr>
          <p:cNvGrpSpPr/>
          <p:nvPr/>
        </p:nvGrpSpPr>
        <p:grpSpPr>
          <a:xfrm>
            <a:off x="1008860" y="2412667"/>
            <a:ext cx="9996045" cy="3156987"/>
            <a:chOff x="1008860" y="2399992"/>
            <a:chExt cx="9996045" cy="3156987"/>
          </a:xfrm>
        </p:grpSpPr>
        <p:sp>
          <p:nvSpPr>
            <p:cNvPr id="88" name="사각형: 둥근 모서리 87">
              <a:extLst>
                <a:ext uri="{FF2B5EF4-FFF2-40B4-BE49-F238E27FC236}">
                  <a16:creationId xmlns:a16="http://schemas.microsoft.com/office/drawing/2014/main" id="{7829C8F9-76C3-4B24-B119-C45FB9FC7127}"/>
                </a:ext>
              </a:extLst>
            </p:cNvPr>
            <p:cNvSpPr/>
            <p:nvPr/>
          </p:nvSpPr>
          <p:spPr>
            <a:xfrm>
              <a:off x="3598765" y="2399992"/>
              <a:ext cx="2222259" cy="3156987"/>
            </a:xfrm>
            <a:prstGeom prst="roundRect">
              <a:avLst>
                <a:gd name="adj" fmla="val 2453"/>
              </a:avLst>
            </a:prstGeom>
            <a:solidFill>
              <a:srgbClr val="FFAFAF">
                <a:alpha val="80000"/>
              </a:srgb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400" b="1" dirty="0">
                  <a:solidFill>
                    <a:srgbClr val="C00000"/>
                  </a:solidFill>
                  <a:cs typeface="Arial" panose="020B0604020202020204" pitchFamily="34" charset="0"/>
                </a:rPr>
                <a:t>Idle</a:t>
              </a:r>
            </a:p>
          </p:txBody>
        </p:sp>
        <p:sp>
          <p:nvSpPr>
            <p:cNvPr id="89" name="사각형: 둥근 모서리 88">
              <a:extLst>
                <a:ext uri="{FF2B5EF4-FFF2-40B4-BE49-F238E27FC236}">
                  <a16:creationId xmlns:a16="http://schemas.microsoft.com/office/drawing/2014/main" id="{1849DF0B-1674-489E-AC8B-080701BCDB46}"/>
                </a:ext>
              </a:extLst>
            </p:cNvPr>
            <p:cNvSpPr/>
            <p:nvPr/>
          </p:nvSpPr>
          <p:spPr>
            <a:xfrm>
              <a:off x="8782646" y="2399992"/>
              <a:ext cx="2222259" cy="3156987"/>
            </a:xfrm>
            <a:prstGeom prst="roundRect">
              <a:avLst>
                <a:gd name="adj" fmla="val 2453"/>
              </a:avLst>
            </a:prstGeom>
            <a:solidFill>
              <a:srgbClr val="FFAFAF">
                <a:alpha val="80000"/>
              </a:srgb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400" b="1" dirty="0">
                  <a:solidFill>
                    <a:srgbClr val="C00000"/>
                  </a:solidFill>
                  <a:cs typeface="Arial" panose="020B0604020202020204" pitchFamily="34" charset="0"/>
                </a:rPr>
                <a:t>Idle</a:t>
              </a:r>
            </a:p>
          </p:txBody>
        </p:sp>
        <p:sp>
          <p:nvSpPr>
            <p:cNvPr id="96" name="사각형: 둥근 모서리 95">
              <a:extLst>
                <a:ext uri="{FF2B5EF4-FFF2-40B4-BE49-F238E27FC236}">
                  <a16:creationId xmlns:a16="http://schemas.microsoft.com/office/drawing/2014/main" id="{77A77650-901A-4983-9D45-CBB53D8C7431}"/>
                </a:ext>
              </a:extLst>
            </p:cNvPr>
            <p:cNvSpPr/>
            <p:nvPr/>
          </p:nvSpPr>
          <p:spPr>
            <a:xfrm>
              <a:off x="1008860" y="2399992"/>
              <a:ext cx="2222259" cy="3156987"/>
            </a:xfrm>
            <a:prstGeom prst="roundRect">
              <a:avLst>
                <a:gd name="adj" fmla="val 2453"/>
              </a:avLst>
            </a:prstGeom>
            <a:solidFill>
              <a:srgbClr val="FFAFAF">
                <a:alpha val="80000"/>
              </a:srgb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400" b="1" dirty="0">
                  <a:solidFill>
                    <a:srgbClr val="C00000"/>
                  </a:solidFill>
                  <a:cs typeface="Arial" panose="020B0604020202020204" pitchFamily="34" charset="0"/>
                </a:rPr>
                <a:t>Idle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129902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9CC408-D7A1-4253-A237-620FC8885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Solution : Expert Offloading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48AA8490-2DA3-4390-97F3-A30FCB8E0652}"/>
              </a:ext>
            </a:extLst>
          </p:cNvPr>
          <p:cNvGrpSpPr/>
          <p:nvPr/>
        </p:nvGrpSpPr>
        <p:grpSpPr>
          <a:xfrm>
            <a:off x="1758312" y="4064115"/>
            <a:ext cx="3307498" cy="1800978"/>
            <a:chOff x="485342" y="4381142"/>
            <a:chExt cx="3307498" cy="1800978"/>
          </a:xfrm>
        </p:grpSpPr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86FF91E1-D218-4D09-BFE8-7790345DC207}"/>
                </a:ext>
              </a:extLst>
            </p:cNvPr>
            <p:cNvSpPr>
              <a:spLocks/>
            </p:cNvSpPr>
            <p:nvPr/>
          </p:nvSpPr>
          <p:spPr>
            <a:xfrm>
              <a:off x="1439844" y="4381142"/>
              <a:ext cx="1398491" cy="824122"/>
            </a:xfrm>
            <a:prstGeom prst="roundRect">
              <a:avLst>
                <a:gd name="adj" fmla="val 10000"/>
              </a:avLst>
            </a:prstGeom>
            <a:solidFill>
              <a:srgbClr val="9CB4E0">
                <a:alpha val="40000"/>
              </a:srgbClr>
            </a:solidFill>
            <a:ln w="19050">
              <a:solidFill>
                <a:srgbClr val="9CB4E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20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631A766B-2862-48A6-BB94-6DCD9F6CA0D2}"/>
                </a:ext>
              </a:extLst>
            </p:cNvPr>
            <p:cNvSpPr>
              <a:spLocks/>
            </p:cNvSpPr>
            <p:nvPr/>
          </p:nvSpPr>
          <p:spPr>
            <a:xfrm>
              <a:off x="485342" y="5447147"/>
              <a:ext cx="3307498" cy="734973"/>
            </a:xfrm>
            <a:prstGeom prst="roundRect">
              <a:avLst>
                <a:gd name="adj" fmla="val 10274"/>
              </a:avLst>
            </a:prstGeom>
            <a:noFill/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800" dirty="0">
                  <a:solidFill>
                    <a:srgbClr val="4472C4"/>
                  </a:solidFill>
                  <a:cs typeface="Arial" panose="020B0604020202020204" pitchFamily="34" charset="0"/>
                </a:rPr>
                <a:t>Leverage for </a:t>
              </a:r>
              <a:r>
                <a:rPr lang="en-US" sz="2800" dirty="0" err="1">
                  <a:solidFill>
                    <a:srgbClr val="4472C4"/>
                  </a:solidFill>
                  <a:cs typeface="Arial" panose="020B0604020202020204" pitchFamily="34" charset="0"/>
                </a:rPr>
                <a:t>MoE</a:t>
              </a:r>
              <a:r>
                <a:rPr lang="en-US" sz="2800" dirty="0">
                  <a:solidFill>
                    <a:srgbClr val="4472C4"/>
                  </a:solidFill>
                  <a:cs typeface="Arial" panose="020B0604020202020204" pitchFamily="34" charset="0"/>
                </a:rPr>
                <a:t> Inference (ours)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622877CA-7B09-4AFA-829A-24A49E335AAF}"/>
              </a:ext>
            </a:extLst>
          </p:cNvPr>
          <p:cNvGrpSpPr/>
          <p:nvPr/>
        </p:nvGrpSpPr>
        <p:grpSpPr>
          <a:xfrm>
            <a:off x="2845706" y="4152664"/>
            <a:ext cx="2955694" cy="632513"/>
            <a:chOff x="1865619" y="4469691"/>
            <a:chExt cx="2955694" cy="632513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CE54592F-4D44-4362-A639-853A7E5A33F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07899" y="4469692"/>
              <a:ext cx="1627455" cy="238477"/>
            </a:xfrm>
            <a:prstGeom prst="roundRect">
              <a:avLst>
                <a:gd name="adj" fmla="val 466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4472C4"/>
                  </a:solidFill>
                  <a:cs typeface="Arial" panose="020B0604020202020204" pitchFamily="34" charset="0"/>
                </a:rPr>
                <a:t>512 GB/s</a:t>
              </a:r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5624751D-7711-4F22-A960-6C3F3296B880}"/>
                </a:ext>
              </a:extLst>
            </p:cNvPr>
            <p:cNvSpPr>
              <a:spLocks/>
            </p:cNvSpPr>
            <p:nvPr/>
          </p:nvSpPr>
          <p:spPr>
            <a:xfrm>
              <a:off x="1865619" y="4469691"/>
              <a:ext cx="1150888" cy="632513"/>
            </a:xfrm>
            <a:prstGeom prst="roundRect">
              <a:avLst>
                <a:gd name="adj" fmla="val 20000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CXL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NDP</a:t>
              </a:r>
            </a:p>
          </p:txBody>
        </p:sp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2F0A3CC6-FE3F-4D52-9F6F-FB585D6F7C45}"/>
                </a:ext>
              </a:extLst>
            </p:cNvPr>
            <p:cNvCxnSpPr>
              <a:stCxn id="35" idx="3"/>
              <a:endCxn id="29" idx="1"/>
            </p:cNvCxnSpPr>
            <p:nvPr/>
          </p:nvCxnSpPr>
          <p:spPr>
            <a:xfrm flipV="1">
              <a:off x="3016507" y="4785793"/>
              <a:ext cx="1804806" cy="155"/>
            </a:xfrm>
            <a:prstGeom prst="straightConnector1">
              <a:avLst/>
            </a:prstGeom>
            <a:ln w="76200">
              <a:solidFill>
                <a:srgbClr val="4472C4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11D88842-D87E-4714-98EB-F82B49834A0F}"/>
              </a:ext>
            </a:extLst>
          </p:cNvPr>
          <p:cNvGrpSpPr/>
          <p:nvPr/>
        </p:nvGrpSpPr>
        <p:grpSpPr>
          <a:xfrm>
            <a:off x="5236966" y="2871721"/>
            <a:ext cx="2279756" cy="2993372"/>
            <a:chOff x="3959090" y="3188748"/>
            <a:chExt cx="2279756" cy="2993372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7BDD5F30-D313-43CD-B592-213C1C9FCFD6}"/>
                </a:ext>
              </a:extLst>
            </p:cNvPr>
            <p:cNvSpPr>
              <a:spLocks/>
            </p:cNvSpPr>
            <p:nvPr/>
          </p:nvSpPr>
          <p:spPr>
            <a:xfrm>
              <a:off x="4399721" y="3188748"/>
              <a:ext cx="1398491" cy="2016516"/>
            </a:xfrm>
            <a:prstGeom prst="roundRect">
              <a:avLst>
                <a:gd name="adj" fmla="val 10000"/>
              </a:avLst>
            </a:prstGeom>
            <a:solidFill>
              <a:schemeClr val="bg1">
                <a:lumMod val="85000"/>
                <a:alpha val="40000"/>
              </a:schemeClr>
            </a:solidFill>
            <a:ln w="19050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2000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A6886692-B3F3-49BD-9526-14555B207D79}"/>
                </a:ext>
              </a:extLst>
            </p:cNvPr>
            <p:cNvSpPr>
              <a:spLocks/>
            </p:cNvSpPr>
            <p:nvPr/>
          </p:nvSpPr>
          <p:spPr>
            <a:xfrm>
              <a:off x="4523527" y="3941188"/>
              <a:ext cx="1150885" cy="511639"/>
            </a:xfrm>
            <a:prstGeom prst="roundRect">
              <a:avLst>
                <a:gd name="adj" fmla="val 10274"/>
              </a:avLst>
            </a:prstGeom>
            <a:noFill/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cs typeface="Arial" panose="020B0604020202020204" pitchFamily="34" charset="0"/>
                </a:rPr>
                <a:t>1 TB</a:t>
              </a:r>
            </a:p>
          </p:txBody>
        </p:sp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4BEA918F-1947-4742-B762-A93ACF5BE024}"/>
                </a:ext>
              </a:extLst>
            </p:cNvPr>
            <p:cNvSpPr>
              <a:spLocks/>
            </p:cNvSpPr>
            <p:nvPr/>
          </p:nvSpPr>
          <p:spPr>
            <a:xfrm>
              <a:off x="3959090" y="5447147"/>
              <a:ext cx="2279756" cy="734973"/>
            </a:xfrm>
            <a:prstGeom prst="roundRect">
              <a:avLst>
                <a:gd name="adj" fmla="val 10274"/>
              </a:avLst>
            </a:prstGeom>
            <a:noFill/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anose="020B0604020202020204" pitchFamily="34" charset="0"/>
                </a:rPr>
                <a:t>Store Experts</a:t>
              </a: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BE12FA7-F8F3-4ED3-B8F2-31394434A667}"/>
              </a:ext>
            </a:extLst>
          </p:cNvPr>
          <p:cNvGrpSpPr/>
          <p:nvPr/>
        </p:nvGrpSpPr>
        <p:grpSpPr>
          <a:xfrm>
            <a:off x="2845706" y="1788296"/>
            <a:ext cx="6500589" cy="2996879"/>
            <a:chOff x="1567830" y="2105323"/>
            <a:chExt cx="6500589" cy="2996879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1EA9955F-E063-435E-9494-F8804826590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72268" y="2109167"/>
              <a:ext cx="1627455" cy="238477"/>
            </a:xfrm>
            <a:prstGeom prst="roundRect">
              <a:avLst>
                <a:gd name="adj" fmla="val 466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2 TB/s</a:t>
              </a: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67974409-4DCD-4F5B-9FC9-4DA364A8B3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72268" y="3286736"/>
              <a:ext cx="1627455" cy="238477"/>
            </a:xfrm>
            <a:prstGeom prst="roundRect">
              <a:avLst>
                <a:gd name="adj" fmla="val 466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200 GB/s</a:t>
              </a:r>
            </a:p>
          </p:txBody>
        </p:sp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1507B052-4A82-4D72-9662-CD45FD430701}"/>
                </a:ext>
              </a:extLst>
            </p:cNvPr>
            <p:cNvCxnSpPr>
              <a:stCxn id="16" idx="3"/>
              <a:endCxn id="25" idx="1"/>
            </p:cNvCxnSpPr>
            <p:nvPr/>
          </p:nvCxnSpPr>
          <p:spPr>
            <a:xfrm>
              <a:off x="2718718" y="2430807"/>
              <a:ext cx="1804805" cy="0"/>
            </a:xfrm>
            <a:prstGeom prst="straightConnector1">
              <a:avLst/>
            </a:prstGeom>
            <a:ln w="762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BA19183C-8C3B-493D-85C0-06D2B9A3014E}"/>
                </a:ext>
              </a:extLst>
            </p:cNvPr>
            <p:cNvSpPr>
              <a:spLocks/>
            </p:cNvSpPr>
            <p:nvPr/>
          </p:nvSpPr>
          <p:spPr>
            <a:xfrm>
              <a:off x="1567830" y="2114550"/>
              <a:ext cx="1150888" cy="632514"/>
            </a:xfrm>
            <a:prstGeom prst="roundRect">
              <a:avLst>
                <a:gd name="adj" fmla="val 20000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GPU</a:t>
              </a:r>
            </a:p>
          </p:txBody>
        </p: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06E377F3-D39B-4281-B7AB-302468D2F1B8}"/>
                </a:ext>
              </a:extLst>
            </p:cNvPr>
            <p:cNvCxnSpPr>
              <a:cxnSpLocks/>
              <a:stCxn id="25" idx="3"/>
            </p:cNvCxnSpPr>
            <p:nvPr/>
          </p:nvCxnSpPr>
          <p:spPr>
            <a:xfrm>
              <a:off x="5674412" y="2430807"/>
              <a:ext cx="1806425" cy="0"/>
            </a:xfrm>
            <a:prstGeom prst="straightConnector1">
              <a:avLst/>
            </a:prstGeom>
            <a:ln w="38100">
              <a:solidFill>
                <a:schemeClr val="bg1">
                  <a:lumMod val="6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651A0C8D-6D65-4F02-A4D8-924E42BC7D0A}"/>
                </a:ext>
              </a:extLst>
            </p:cNvPr>
            <p:cNvSpPr>
              <a:spLocks/>
            </p:cNvSpPr>
            <p:nvPr/>
          </p:nvSpPr>
          <p:spPr>
            <a:xfrm>
              <a:off x="4523524" y="2114550"/>
              <a:ext cx="1150888" cy="632513"/>
            </a:xfrm>
            <a:prstGeom prst="roundRect">
              <a:avLst>
                <a:gd name="adj" fmla="val 20000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HBM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80 GB</a:t>
              </a:r>
            </a:p>
          </p:txBody>
        </p:sp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B79D4164-DCE4-4DE6-BF21-B0C98832A5CE}"/>
                </a:ext>
              </a:extLst>
            </p:cNvPr>
            <p:cNvSpPr>
              <a:spLocks/>
            </p:cNvSpPr>
            <p:nvPr/>
          </p:nvSpPr>
          <p:spPr>
            <a:xfrm>
              <a:off x="4523524" y="3291966"/>
              <a:ext cx="1150888" cy="632514"/>
            </a:xfrm>
            <a:prstGeom prst="roundRect">
              <a:avLst>
                <a:gd name="adj" fmla="val 20000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DDR</a:t>
              </a:r>
            </a:p>
          </p:txBody>
        </p:sp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9ACFBB29-43F0-4539-B279-09BD31A66D79}"/>
                </a:ext>
              </a:extLst>
            </p:cNvPr>
            <p:cNvSpPr>
              <a:spLocks/>
            </p:cNvSpPr>
            <p:nvPr/>
          </p:nvSpPr>
          <p:spPr>
            <a:xfrm>
              <a:off x="4523524" y="4469536"/>
              <a:ext cx="1150888" cy="632514"/>
            </a:xfrm>
            <a:prstGeom prst="roundRect">
              <a:avLst>
                <a:gd name="adj" fmla="val 20000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CXL</a:t>
              </a:r>
            </a:p>
            <a:p>
              <a:pPr algn="ctr"/>
              <a:r>
                <a:rPr lang="en-US" dirty="0" err="1">
                  <a:solidFill>
                    <a:schemeClr val="tx1"/>
                  </a:solidFill>
                  <a:cs typeface="Arial" panose="020B0604020202020204" pitchFamily="34" charset="0"/>
                </a:rPr>
                <a:t>xDDR</a:t>
              </a:r>
              <a:endParaRPr lang="en-US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63D022D7-DD3E-44C9-B3D9-1D87336795FA}"/>
                </a:ext>
              </a:extLst>
            </p:cNvPr>
            <p:cNvCxnSpPr>
              <a:stCxn id="34" idx="3"/>
              <a:endCxn id="27" idx="1"/>
            </p:cNvCxnSpPr>
            <p:nvPr/>
          </p:nvCxnSpPr>
          <p:spPr>
            <a:xfrm flipV="1">
              <a:off x="2718718" y="3608221"/>
              <a:ext cx="1804805" cy="155"/>
            </a:xfrm>
            <a:prstGeom prst="straightConnector1">
              <a:avLst/>
            </a:prstGeom>
            <a:ln w="762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15E82C57-3556-4DD1-8CBB-8A481A465987}"/>
                </a:ext>
              </a:extLst>
            </p:cNvPr>
            <p:cNvSpPr>
              <a:spLocks/>
            </p:cNvSpPr>
            <p:nvPr/>
          </p:nvSpPr>
          <p:spPr>
            <a:xfrm>
              <a:off x="1567830" y="3292117"/>
              <a:ext cx="1150888" cy="632513"/>
            </a:xfrm>
            <a:prstGeom prst="roundRect">
              <a:avLst>
                <a:gd name="adj" fmla="val 20000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CPU</a:t>
              </a:r>
            </a:p>
          </p:txBody>
        </p: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A6D661A5-506B-4B1F-93DB-397BB537A560}"/>
                </a:ext>
              </a:extLst>
            </p:cNvPr>
            <p:cNvCxnSpPr>
              <a:cxnSpLocks/>
              <a:stCxn id="27" idx="3"/>
              <a:endCxn id="51" idx="1"/>
            </p:cNvCxnSpPr>
            <p:nvPr/>
          </p:nvCxnSpPr>
          <p:spPr>
            <a:xfrm flipV="1">
              <a:off x="5674412" y="3603763"/>
              <a:ext cx="1818562" cy="4460"/>
            </a:xfrm>
            <a:prstGeom prst="straightConnector1">
              <a:avLst/>
            </a:prstGeom>
            <a:ln w="38100">
              <a:solidFill>
                <a:schemeClr val="bg1">
                  <a:lumMod val="6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93BF01B4-6F8B-4C51-96B9-EAD4608CA2AD}"/>
                </a:ext>
              </a:extLst>
            </p:cNvPr>
            <p:cNvCxnSpPr>
              <a:cxnSpLocks/>
              <a:stCxn id="29" idx="3"/>
            </p:cNvCxnSpPr>
            <p:nvPr/>
          </p:nvCxnSpPr>
          <p:spPr>
            <a:xfrm>
              <a:off x="5674412" y="4785793"/>
              <a:ext cx="1806425" cy="0"/>
            </a:xfrm>
            <a:prstGeom prst="straightConnector1">
              <a:avLst/>
            </a:prstGeom>
            <a:ln w="38100">
              <a:solidFill>
                <a:schemeClr val="bg1">
                  <a:lumMod val="6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사각형: 둥근 모서리 50">
              <a:extLst>
                <a:ext uri="{FF2B5EF4-FFF2-40B4-BE49-F238E27FC236}">
                  <a16:creationId xmlns:a16="http://schemas.microsoft.com/office/drawing/2014/main" id="{2EDB090F-CC51-4946-BD05-6251CDA80326}"/>
                </a:ext>
              </a:extLst>
            </p:cNvPr>
            <p:cNvSpPr>
              <a:spLocks/>
            </p:cNvSpPr>
            <p:nvPr/>
          </p:nvSpPr>
          <p:spPr>
            <a:xfrm>
              <a:off x="7492974" y="2105323"/>
              <a:ext cx="575445" cy="2996879"/>
            </a:xfrm>
            <a:prstGeom prst="roundRect">
              <a:avLst>
                <a:gd name="adj" fmla="val 20000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PCIe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Bus</a:t>
              </a:r>
            </a:p>
          </p:txBody>
        </p:sp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A0494222-EE2C-4B53-9B1D-296BD25FD62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74156" y="2109167"/>
              <a:ext cx="1627455" cy="238477"/>
            </a:xfrm>
            <a:prstGeom prst="roundRect">
              <a:avLst>
                <a:gd name="adj" fmla="val 466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32 GB/s</a:t>
              </a:r>
            </a:p>
          </p:txBody>
        </p:sp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F3C99980-C2B1-4A53-AE18-DBA41B5637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74156" y="3286736"/>
              <a:ext cx="1627455" cy="238477"/>
            </a:xfrm>
            <a:prstGeom prst="roundRect">
              <a:avLst>
                <a:gd name="adj" fmla="val 466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32 GB/s</a:t>
              </a:r>
            </a:p>
          </p:txBody>
        </p:sp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19EAC910-D707-4B06-A405-156E7561FCD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74156" y="4469692"/>
              <a:ext cx="1627455" cy="238477"/>
            </a:xfrm>
            <a:prstGeom prst="roundRect">
              <a:avLst>
                <a:gd name="adj" fmla="val 466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cs typeface="Arial" panose="020B0604020202020204" pitchFamily="34" charset="0"/>
                </a:rPr>
                <a:t>32 GB/s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F5652F5F-9174-4099-8D89-7C7DEA90D380}"/>
              </a:ext>
            </a:extLst>
          </p:cNvPr>
          <p:cNvGrpSpPr/>
          <p:nvPr/>
        </p:nvGrpSpPr>
        <p:grpSpPr>
          <a:xfrm>
            <a:off x="6952288" y="2113780"/>
            <a:ext cx="3413481" cy="3751313"/>
            <a:chOff x="5948950" y="2113780"/>
            <a:chExt cx="3413481" cy="3751313"/>
          </a:xfrm>
        </p:grpSpPr>
        <p:cxnSp>
          <p:nvCxnSpPr>
            <p:cNvPr id="57" name="연결선: 꺾임 56">
              <a:extLst>
                <a:ext uri="{FF2B5EF4-FFF2-40B4-BE49-F238E27FC236}">
                  <a16:creationId xmlns:a16="http://schemas.microsoft.com/office/drawing/2014/main" id="{4399E2EF-2830-4D28-BEA4-32D469A57065}"/>
                </a:ext>
              </a:extLst>
            </p:cNvPr>
            <p:cNvCxnSpPr>
              <a:cxnSpLocks/>
              <a:stCxn id="26" idx="3"/>
              <a:endCxn id="25" idx="3"/>
            </p:cNvCxnSpPr>
            <p:nvPr/>
          </p:nvCxnSpPr>
          <p:spPr>
            <a:xfrm flipH="1" flipV="1">
              <a:off x="5948950" y="2113780"/>
              <a:ext cx="123800" cy="1766199"/>
            </a:xfrm>
            <a:prstGeom prst="bentConnector3">
              <a:avLst>
                <a:gd name="adj1" fmla="val -1378615"/>
              </a:avLst>
            </a:prstGeom>
            <a:ln w="76200">
              <a:solidFill>
                <a:srgbClr val="C0000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87A5FADF-F528-4DF7-A47F-B668F98DBD62}"/>
                </a:ext>
              </a:extLst>
            </p:cNvPr>
            <p:cNvSpPr>
              <a:spLocks/>
            </p:cNvSpPr>
            <p:nvPr/>
          </p:nvSpPr>
          <p:spPr>
            <a:xfrm>
              <a:off x="6748037" y="5130119"/>
              <a:ext cx="2614394" cy="734974"/>
            </a:xfrm>
            <a:prstGeom prst="roundRect">
              <a:avLst>
                <a:gd name="adj" fmla="val 20000"/>
              </a:avLst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800" dirty="0">
                  <a:solidFill>
                    <a:srgbClr val="C00000"/>
                  </a:solidFill>
                  <a:cs typeface="Arial" panose="020B0604020202020204" pitchFamily="34" charset="0"/>
                </a:rPr>
                <a:t>Fetch experts</a:t>
              </a:r>
            </a:p>
            <a:p>
              <a:pPr algn="ctr"/>
              <a:r>
                <a:rPr lang="en-US" sz="2800" dirty="0">
                  <a:solidFill>
                    <a:srgbClr val="C00000"/>
                  </a:solidFill>
                  <a:cs typeface="Arial" panose="020B0604020202020204" pitchFamily="34" charset="0"/>
                </a:rPr>
                <a:t>for computation</a:t>
              </a:r>
            </a:p>
          </p:txBody>
        </p:sp>
      </p:grpSp>
      <p:sp>
        <p:nvSpPr>
          <p:cNvPr id="3" name="폭발: 8pt 2">
            <a:extLst>
              <a:ext uri="{FF2B5EF4-FFF2-40B4-BE49-F238E27FC236}">
                <a16:creationId xmlns:a16="http://schemas.microsoft.com/office/drawing/2014/main" id="{798AED07-AD08-4AD5-A467-E53305136AFE}"/>
              </a:ext>
            </a:extLst>
          </p:cNvPr>
          <p:cNvSpPr/>
          <p:nvPr/>
        </p:nvSpPr>
        <p:spPr>
          <a:xfrm>
            <a:off x="7364007" y="2017556"/>
            <a:ext cx="2830448" cy="1111052"/>
          </a:xfrm>
          <a:prstGeom prst="irregularSeal1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Bottleneck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36562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9CC408-D7A1-4253-A237-620FC8885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Insight : Activations are Cheaper to Move</a:t>
            </a:r>
          </a:p>
        </p:txBody>
      </p:sp>
      <p:sp>
        <p:nvSpPr>
          <p:cNvPr id="22" name="내용 개체 틀 21">
            <a:extLst>
              <a:ext uri="{FF2B5EF4-FFF2-40B4-BE49-F238E27FC236}">
                <a16:creationId xmlns:a16="http://schemas.microsoft.com/office/drawing/2014/main" id="{CE755FB7-79D6-4753-8E55-1BA2211AEC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661" y="1458072"/>
            <a:ext cx="11718235" cy="4485528"/>
          </a:xfrm>
        </p:spPr>
        <p:txBody>
          <a:bodyPr/>
          <a:lstStyle/>
          <a:p>
            <a:r>
              <a:rPr lang="en-US" dirty="0"/>
              <a:t>Near-data processing (NDP) for </a:t>
            </a:r>
            <a:r>
              <a:rPr lang="en-US" dirty="0" err="1"/>
              <a:t>MoE</a:t>
            </a:r>
            <a:r>
              <a:rPr lang="en-US" dirty="0"/>
              <a:t> experts </a:t>
            </a:r>
            <a:r>
              <a:rPr lang="ko-KR" altLang="en-US" dirty="0"/>
              <a:t>→ </a:t>
            </a:r>
            <a:r>
              <a:rPr lang="en-US" altLang="ko-KR" dirty="0"/>
              <a:t>Replace </a:t>
            </a:r>
            <a:r>
              <a:rPr lang="en-US" altLang="ko-KR" dirty="0" err="1"/>
              <a:t>PMove</a:t>
            </a:r>
            <a:r>
              <a:rPr lang="en-US" altLang="ko-KR" dirty="0"/>
              <a:t> with </a:t>
            </a:r>
            <a:r>
              <a:rPr lang="en-US" altLang="ko-KR" dirty="0" err="1"/>
              <a:t>AMove</a:t>
            </a:r>
            <a:endParaRPr 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58D6AD44-AF59-49E2-83D7-B1C83B3A0C89}"/>
              </a:ext>
            </a:extLst>
          </p:cNvPr>
          <p:cNvGrpSpPr/>
          <p:nvPr/>
        </p:nvGrpSpPr>
        <p:grpSpPr>
          <a:xfrm>
            <a:off x="1332947" y="2289571"/>
            <a:ext cx="4121680" cy="3553610"/>
            <a:chOff x="1248972" y="2576164"/>
            <a:chExt cx="4121680" cy="3553610"/>
          </a:xfrm>
        </p:grpSpPr>
        <p:sp>
          <p:nvSpPr>
            <p:cNvPr id="261" name="직사각형 260">
              <a:extLst>
                <a:ext uri="{FF2B5EF4-FFF2-40B4-BE49-F238E27FC236}">
                  <a16:creationId xmlns:a16="http://schemas.microsoft.com/office/drawing/2014/main" id="{0DF314EE-FF75-4E1B-BA6D-B043EA323CD5}"/>
                </a:ext>
              </a:extLst>
            </p:cNvPr>
            <p:cNvSpPr/>
            <p:nvPr/>
          </p:nvSpPr>
          <p:spPr>
            <a:xfrm>
              <a:off x="1248972" y="5767414"/>
              <a:ext cx="4121680" cy="36236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Parameter Movement (</a:t>
              </a:r>
              <a:r>
                <a:rPr lang="en-US" sz="2400" dirty="0" err="1">
                  <a:solidFill>
                    <a:schemeClr val="tx1"/>
                  </a:solidFill>
                </a:rPr>
                <a:t>PMove</a:t>
              </a:r>
              <a:r>
                <a:rPr lang="en-US" sz="2400" dirty="0">
                  <a:solidFill>
                    <a:schemeClr val="tx1"/>
                  </a:solidFill>
                </a:rPr>
                <a:t>)</a:t>
              </a:r>
            </a:p>
          </p:txBody>
        </p:sp>
        <p:sp>
          <p:nvSpPr>
            <p:cNvPr id="263" name="사각형: 둥근 모서리 262">
              <a:extLst>
                <a:ext uri="{FF2B5EF4-FFF2-40B4-BE49-F238E27FC236}">
                  <a16:creationId xmlns:a16="http://schemas.microsoft.com/office/drawing/2014/main" id="{C35ACCA9-D521-456C-A13B-55465DDBF0B4}"/>
                </a:ext>
              </a:extLst>
            </p:cNvPr>
            <p:cNvSpPr/>
            <p:nvPr/>
          </p:nvSpPr>
          <p:spPr>
            <a:xfrm>
              <a:off x="1410525" y="2857199"/>
              <a:ext cx="1474011" cy="2674091"/>
            </a:xfrm>
            <a:prstGeom prst="roundRect">
              <a:avLst>
                <a:gd name="adj" fmla="val 2000"/>
              </a:avLst>
            </a:prstGeom>
            <a:solidFill>
              <a:schemeClr val="bg1">
                <a:lumMod val="95000"/>
              </a:schemeClr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4" name="사각형: 둥근 모서리 82">
              <a:extLst>
                <a:ext uri="{FF2B5EF4-FFF2-40B4-BE49-F238E27FC236}">
                  <a16:creationId xmlns:a16="http://schemas.microsoft.com/office/drawing/2014/main" id="{1DF5737B-6E8A-45A1-BD64-08E1044CA929}"/>
                </a:ext>
              </a:extLst>
            </p:cNvPr>
            <p:cNvSpPr/>
            <p:nvPr/>
          </p:nvSpPr>
          <p:spPr>
            <a:xfrm>
              <a:off x="1519389" y="2576164"/>
              <a:ext cx="1251577" cy="259677"/>
            </a:xfrm>
            <a:prstGeom prst="roundRect">
              <a:avLst>
                <a:gd name="adj" fmla="val 724"/>
              </a:avLst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GPU</a:t>
              </a:r>
            </a:p>
          </p:txBody>
        </p:sp>
        <p:cxnSp>
          <p:nvCxnSpPr>
            <p:cNvPr id="265" name="직선 화살표 연결선 264">
              <a:extLst>
                <a:ext uri="{FF2B5EF4-FFF2-40B4-BE49-F238E27FC236}">
                  <a16:creationId xmlns:a16="http://schemas.microsoft.com/office/drawing/2014/main" id="{A13A9F83-02A7-4CD3-97D4-3FA9773E9BD8}"/>
                </a:ext>
              </a:extLst>
            </p:cNvPr>
            <p:cNvCxnSpPr>
              <a:cxnSpLocks/>
              <a:stCxn id="269" idx="0"/>
              <a:endCxn id="270" idx="2"/>
            </p:cNvCxnSpPr>
            <p:nvPr/>
          </p:nvCxnSpPr>
          <p:spPr>
            <a:xfrm flipV="1">
              <a:off x="2147555" y="4932800"/>
              <a:ext cx="0" cy="24075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6" name="사각형: 둥근 모서리 265">
              <a:extLst>
                <a:ext uri="{FF2B5EF4-FFF2-40B4-BE49-F238E27FC236}">
                  <a16:creationId xmlns:a16="http://schemas.microsoft.com/office/drawing/2014/main" id="{76455313-114E-4155-86D2-3B0CD0B47F8F}"/>
                </a:ext>
              </a:extLst>
            </p:cNvPr>
            <p:cNvSpPr/>
            <p:nvPr/>
          </p:nvSpPr>
          <p:spPr>
            <a:xfrm>
              <a:off x="3735090" y="2857199"/>
              <a:ext cx="1474011" cy="2674091"/>
            </a:xfrm>
            <a:prstGeom prst="roundRect">
              <a:avLst>
                <a:gd name="adj" fmla="val 2000"/>
              </a:avLst>
            </a:prstGeom>
            <a:solidFill>
              <a:schemeClr val="bg1">
                <a:lumMod val="95000"/>
              </a:schemeClr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7" name="사각형: 둥근 모서리 82">
              <a:extLst>
                <a:ext uri="{FF2B5EF4-FFF2-40B4-BE49-F238E27FC236}">
                  <a16:creationId xmlns:a16="http://schemas.microsoft.com/office/drawing/2014/main" id="{1A984C98-16A5-4B26-B14B-86BF547D7CA8}"/>
                </a:ext>
              </a:extLst>
            </p:cNvPr>
            <p:cNvSpPr/>
            <p:nvPr/>
          </p:nvSpPr>
          <p:spPr>
            <a:xfrm>
              <a:off x="3735091" y="2582294"/>
              <a:ext cx="1474012" cy="259679"/>
            </a:xfrm>
            <a:prstGeom prst="roundRect">
              <a:avLst>
                <a:gd name="adj" fmla="val 724"/>
              </a:avLst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pc="-2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Memory Device</a:t>
              </a:r>
            </a:p>
          </p:txBody>
        </p:sp>
        <p:sp>
          <p:nvSpPr>
            <p:cNvPr id="268" name="사각형: 둥근 모서리 267">
              <a:extLst>
                <a:ext uri="{FF2B5EF4-FFF2-40B4-BE49-F238E27FC236}">
                  <a16:creationId xmlns:a16="http://schemas.microsoft.com/office/drawing/2014/main" id="{CA0B4599-9DA8-44E6-BCF6-D8B29EFFACE0}"/>
                </a:ext>
              </a:extLst>
            </p:cNvPr>
            <p:cNvSpPr/>
            <p:nvPr/>
          </p:nvSpPr>
          <p:spPr>
            <a:xfrm>
              <a:off x="3098926" y="2857194"/>
              <a:ext cx="421772" cy="2674091"/>
            </a:xfrm>
            <a:prstGeom prst="roundRect">
              <a:avLst>
                <a:gd name="adj" fmla="val 7132"/>
              </a:avLst>
            </a:prstGeom>
            <a:solidFill>
              <a:schemeClr val="bg1">
                <a:lumMod val="85000"/>
                <a:alpha val="50000"/>
              </a:schemeClr>
            </a:solidFill>
            <a:ln w="28575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lIns="126000" tIns="54000" rIns="126000" bIns="54000" rtlCol="0" anchor="ctr"/>
            <a:lstStyle/>
            <a:p>
              <a:r>
                <a:rPr lang="en-US" spc="-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PCIe (BW</a:t>
              </a:r>
              <a:r>
                <a:rPr lang="ko-KR" altLang="en-US" spc="-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↓</a:t>
              </a:r>
              <a:r>
                <a:rPr lang="en-US" altLang="ko-KR" spc="-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)</a:t>
              </a:r>
              <a:endParaRPr lang="en-US" spc="-20" dirty="0">
                <a:solidFill>
                  <a:schemeClr val="tx1">
                    <a:lumMod val="50000"/>
                    <a:lumOff val="50000"/>
                  </a:schemeClr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9" name="사각형: 둥근 모서리 268">
              <a:extLst>
                <a:ext uri="{FF2B5EF4-FFF2-40B4-BE49-F238E27FC236}">
                  <a16:creationId xmlns:a16="http://schemas.microsoft.com/office/drawing/2014/main" id="{C17BA7F5-6F57-400C-BD5F-C8B8CBB81E34}"/>
                </a:ext>
              </a:extLst>
            </p:cNvPr>
            <p:cNvSpPr/>
            <p:nvPr/>
          </p:nvSpPr>
          <p:spPr>
            <a:xfrm>
              <a:off x="1524134" y="5173556"/>
              <a:ext cx="1246841" cy="284285"/>
            </a:xfrm>
            <a:prstGeom prst="roundRect">
              <a:avLst>
                <a:gd name="adj" fmla="val 300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Attention</a:t>
              </a:r>
              <a:endParaRPr lang="en-US" baseline="-2500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0" name="사각형: 둥근 모서리 269">
              <a:extLst>
                <a:ext uri="{FF2B5EF4-FFF2-40B4-BE49-F238E27FC236}">
                  <a16:creationId xmlns:a16="http://schemas.microsoft.com/office/drawing/2014/main" id="{E44D7155-B7AF-42B1-B516-CBE18BA389EE}"/>
                </a:ext>
              </a:extLst>
            </p:cNvPr>
            <p:cNvSpPr/>
            <p:nvPr/>
          </p:nvSpPr>
          <p:spPr>
            <a:xfrm>
              <a:off x="1524134" y="3455689"/>
              <a:ext cx="1246841" cy="1477110"/>
            </a:xfrm>
            <a:prstGeom prst="roundRect">
              <a:avLst>
                <a:gd name="adj" fmla="val 100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1" name="사각형: 둥근 모서리 270">
              <a:extLst>
                <a:ext uri="{FF2B5EF4-FFF2-40B4-BE49-F238E27FC236}">
                  <a16:creationId xmlns:a16="http://schemas.microsoft.com/office/drawing/2014/main" id="{6DAACAD5-3EB8-4431-A080-FC38B23F43AF}"/>
                </a:ext>
              </a:extLst>
            </p:cNvPr>
            <p:cNvSpPr/>
            <p:nvPr/>
          </p:nvSpPr>
          <p:spPr>
            <a:xfrm>
              <a:off x="1578465" y="4639835"/>
              <a:ext cx="1138178" cy="251122"/>
            </a:xfrm>
            <a:prstGeom prst="roundRect">
              <a:avLst>
                <a:gd name="adj" fmla="val 300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Gate</a:t>
              </a:r>
              <a:endParaRPr lang="en-US" baseline="-2500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2" name="사각형: 둥근 모서리 271">
              <a:extLst>
                <a:ext uri="{FF2B5EF4-FFF2-40B4-BE49-F238E27FC236}">
                  <a16:creationId xmlns:a16="http://schemas.microsoft.com/office/drawing/2014/main" id="{CAB1D897-CD08-47BE-B892-08C6C3D76AFA}"/>
                </a:ext>
              </a:extLst>
            </p:cNvPr>
            <p:cNvSpPr/>
            <p:nvPr/>
          </p:nvSpPr>
          <p:spPr>
            <a:xfrm>
              <a:off x="1709594" y="3798358"/>
              <a:ext cx="1007049" cy="563079"/>
            </a:xfrm>
            <a:prstGeom prst="roundRect">
              <a:avLst>
                <a:gd name="adj" fmla="val 300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3" name="사각형: 둥근 모서리 272">
              <a:extLst>
                <a:ext uri="{FF2B5EF4-FFF2-40B4-BE49-F238E27FC236}">
                  <a16:creationId xmlns:a16="http://schemas.microsoft.com/office/drawing/2014/main" id="{7466911C-FE8B-40C9-94A3-1944E762D915}"/>
                </a:ext>
              </a:extLst>
            </p:cNvPr>
            <p:cNvSpPr/>
            <p:nvPr/>
          </p:nvSpPr>
          <p:spPr>
            <a:xfrm>
              <a:off x="1646762" y="3904611"/>
              <a:ext cx="1007049" cy="563079"/>
            </a:xfrm>
            <a:prstGeom prst="roundRect">
              <a:avLst>
                <a:gd name="adj" fmla="val 300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4" name="사각형: 둥근 모서리 273">
              <a:extLst>
                <a:ext uri="{FF2B5EF4-FFF2-40B4-BE49-F238E27FC236}">
                  <a16:creationId xmlns:a16="http://schemas.microsoft.com/office/drawing/2014/main" id="{9BBA4FEA-891F-4E32-A4F5-45EB55B527B8}"/>
                </a:ext>
              </a:extLst>
            </p:cNvPr>
            <p:cNvSpPr/>
            <p:nvPr/>
          </p:nvSpPr>
          <p:spPr>
            <a:xfrm>
              <a:off x="1583930" y="4005475"/>
              <a:ext cx="1007049" cy="563079"/>
            </a:xfrm>
            <a:prstGeom prst="roundRect">
              <a:avLst>
                <a:gd name="adj" fmla="val 3000"/>
              </a:avLst>
            </a:prstGeom>
            <a:solidFill>
              <a:srgbClr val="DAE3F3"/>
            </a:solidFill>
            <a:ln w="127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Expert FFN</a:t>
              </a:r>
            </a:p>
          </p:txBody>
        </p:sp>
        <p:sp>
          <p:nvSpPr>
            <p:cNvPr id="275" name="사각형: 둥근 모서리 274">
              <a:extLst>
                <a:ext uri="{FF2B5EF4-FFF2-40B4-BE49-F238E27FC236}">
                  <a16:creationId xmlns:a16="http://schemas.microsoft.com/office/drawing/2014/main" id="{74AEE9A1-DA44-4126-9D6A-B75B4F87737A}"/>
                </a:ext>
              </a:extLst>
            </p:cNvPr>
            <p:cNvSpPr/>
            <p:nvPr/>
          </p:nvSpPr>
          <p:spPr>
            <a:xfrm>
              <a:off x="1524085" y="3455688"/>
              <a:ext cx="1246841" cy="318970"/>
            </a:xfrm>
            <a:prstGeom prst="roundRect">
              <a:avLst>
                <a:gd name="adj" fmla="val 922"/>
              </a:avLst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MoE</a:t>
              </a:r>
              <a:endParaRPr lang="en-US" baseline="-2500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6" name="사각형: 둥근 모서리 275">
              <a:extLst>
                <a:ext uri="{FF2B5EF4-FFF2-40B4-BE49-F238E27FC236}">
                  <a16:creationId xmlns:a16="http://schemas.microsoft.com/office/drawing/2014/main" id="{90691E06-E55F-4580-9111-B77A98603CA5}"/>
                </a:ext>
              </a:extLst>
            </p:cNvPr>
            <p:cNvSpPr/>
            <p:nvPr/>
          </p:nvSpPr>
          <p:spPr>
            <a:xfrm>
              <a:off x="1524134" y="2930646"/>
              <a:ext cx="1246841" cy="284285"/>
            </a:xfrm>
            <a:prstGeom prst="roundRect">
              <a:avLst>
                <a:gd name="adj" fmla="val 300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Attention</a:t>
              </a:r>
              <a:endParaRPr lang="en-US" baseline="-2500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77" name="직선 화살표 연결선 276">
              <a:extLst>
                <a:ext uri="{FF2B5EF4-FFF2-40B4-BE49-F238E27FC236}">
                  <a16:creationId xmlns:a16="http://schemas.microsoft.com/office/drawing/2014/main" id="{0D7522AA-D401-47EB-ABD8-077A9FAD1A54}"/>
                </a:ext>
              </a:extLst>
            </p:cNvPr>
            <p:cNvCxnSpPr>
              <a:cxnSpLocks/>
              <a:stCxn id="275" idx="0"/>
              <a:endCxn id="276" idx="2"/>
            </p:cNvCxnSpPr>
            <p:nvPr/>
          </p:nvCxnSpPr>
          <p:spPr>
            <a:xfrm flipV="1">
              <a:off x="2147506" y="3214931"/>
              <a:ext cx="49" cy="24075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사각형: 둥근 모서리 277">
              <a:extLst>
                <a:ext uri="{FF2B5EF4-FFF2-40B4-BE49-F238E27FC236}">
                  <a16:creationId xmlns:a16="http://schemas.microsoft.com/office/drawing/2014/main" id="{41146162-254D-407C-A521-06712E643D75}"/>
                </a:ext>
              </a:extLst>
            </p:cNvPr>
            <p:cNvSpPr/>
            <p:nvPr/>
          </p:nvSpPr>
          <p:spPr>
            <a:xfrm>
              <a:off x="3848699" y="3455689"/>
              <a:ext cx="1246841" cy="1184145"/>
            </a:xfrm>
            <a:prstGeom prst="roundRect">
              <a:avLst>
                <a:gd name="adj" fmla="val 100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9" name="사각형: 둥근 모서리 278">
              <a:extLst>
                <a:ext uri="{FF2B5EF4-FFF2-40B4-BE49-F238E27FC236}">
                  <a16:creationId xmlns:a16="http://schemas.microsoft.com/office/drawing/2014/main" id="{F2D0CC13-0825-46E9-8559-6FF44F401F58}"/>
                </a:ext>
              </a:extLst>
            </p:cNvPr>
            <p:cNvSpPr/>
            <p:nvPr/>
          </p:nvSpPr>
          <p:spPr>
            <a:xfrm>
              <a:off x="4034159" y="3798358"/>
              <a:ext cx="1007049" cy="563079"/>
            </a:xfrm>
            <a:prstGeom prst="roundRect">
              <a:avLst>
                <a:gd name="adj" fmla="val 3000"/>
              </a:avLst>
            </a:prstGeom>
            <a:solidFill>
              <a:srgbClr val="DAE3F3"/>
            </a:solidFill>
            <a:ln w="127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0" name="사각형: 둥근 모서리 279">
              <a:extLst>
                <a:ext uri="{FF2B5EF4-FFF2-40B4-BE49-F238E27FC236}">
                  <a16:creationId xmlns:a16="http://schemas.microsoft.com/office/drawing/2014/main" id="{FED9EFA9-9755-4A26-A17A-9FCC7784CB0D}"/>
                </a:ext>
              </a:extLst>
            </p:cNvPr>
            <p:cNvSpPr/>
            <p:nvPr/>
          </p:nvSpPr>
          <p:spPr>
            <a:xfrm>
              <a:off x="3971327" y="3904611"/>
              <a:ext cx="1007049" cy="563079"/>
            </a:xfrm>
            <a:prstGeom prst="roundRect">
              <a:avLst>
                <a:gd name="adj" fmla="val 3000"/>
              </a:avLst>
            </a:prstGeom>
            <a:solidFill>
              <a:srgbClr val="DAE3F3"/>
            </a:solidFill>
            <a:ln w="127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1" name="사각형: 둥근 모서리 280">
              <a:extLst>
                <a:ext uri="{FF2B5EF4-FFF2-40B4-BE49-F238E27FC236}">
                  <a16:creationId xmlns:a16="http://schemas.microsoft.com/office/drawing/2014/main" id="{B45EB76B-2EB7-46D4-923C-AD93EF8A0305}"/>
                </a:ext>
              </a:extLst>
            </p:cNvPr>
            <p:cNvSpPr/>
            <p:nvPr/>
          </p:nvSpPr>
          <p:spPr>
            <a:xfrm>
              <a:off x="3908495" y="4005475"/>
              <a:ext cx="1007049" cy="563079"/>
            </a:xfrm>
            <a:prstGeom prst="roundRect">
              <a:avLst>
                <a:gd name="adj" fmla="val 3000"/>
              </a:avLst>
            </a:prstGeom>
            <a:solidFill>
              <a:srgbClr val="DAE3F3"/>
            </a:solidFill>
            <a:ln w="127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Expert FFN</a:t>
              </a:r>
            </a:p>
          </p:txBody>
        </p:sp>
        <p:sp>
          <p:nvSpPr>
            <p:cNvPr id="282" name="사각형: 둥근 모서리 281">
              <a:extLst>
                <a:ext uri="{FF2B5EF4-FFF2-40B4-BE49-F238E27FC236}">
                  <a16:creationId xmlns:a16="http://schemas.microsoft.com/office/drawing/2014/main" id="{D12392E9-13BF-4DEA-B654-2E8306E52D46}"/>
                </a:ext>
              </a:extLst>
            </p:cNvPr>
            <p:cNvSpPr/>
            <p:nvPr/>
          </p:nvSpPr>
          <p:spPr>
            <a:xfrm>
              <a:off x="3848650" y="3455688"/>
              <a:ext cx="1246841" cy="318970"/>
            </a:xfrm>
            <a:prstGeom prst="roundRect">
              <a:avLst>
                <a:gd name="adj" fmla="val 922"/>
              </a:avLst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rPr>
                <a:t>MoE</a:t>
              </a:r>
              <a:endParaRPr lang="en-US" baseline="-25000" dirty="0">
                <a:solidFill>
                  <a:schemeClr val="tx1"/>
                </a:solidFill>
                <a:latin typeface="Franklin Gothic Book" panose="020B05030201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283" name="직선 화살표 연결선 282">
            <a:extLst>
              <a:ext uri="{FF2B5EF4-FFF2-40B4-BE49-F238E27FC236}">
                <a16:creationId xmlns:a16="http://schemas.microsoft.com/office/drawing/2014/main" id="{84058C55-3F63-4F1A-9579-F46CBBB34AE3}"/>
              </a:ext>
            </a:extLst>
          </p:cNvPr>
          <p:cNvCxnSpPr>
            <a:cxnSpLocks/>
            <a:stCxn id="281" idx="1"/>
            <a:endCxn id="274" idx="3"/>
          </p:cNvCxnSpPr>
          <p:nvPr/>
        </p:nvCxnSpPr>
        <p:spPr>
          <a:xfrm flipH="1">
            <a:off x="2674954" y="4000422"/>
            <a:ext cx="1317516" cy="0"/>
          </a:xfrm>
          <a:prstGeom prst="straightConnector1">
            <a:avLst/>
          </a:prstGeom>
          <a:ln w="76200"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그룹 5">
            <a:extLst>
              <a:ext uri="{FF2B5EF4-FFF2-40B4-BE49-F238E27FC236}">
                <a16:creationId xmlns:a16="http://schemas.microsoft.com/office/drawing/2014/main" id="{DEB4E8E4-F43C-4D46-A60A-F8088C82D274}"/>
              </a:ext>
            </a:extLst>
          </p:cNvPr>
          <p:cNvGrpSpPr/>
          <p:nvPr/>
        </p:nvGrpSpPr>
        <p:grpSpPr>
          <a:xfrm>
            <a:off x="5867282" y="2265500"/>
            <a:ext cx="5181718" cy="3579119"/>
            <a:chOff x="5867282" y="2216767"/>
            <a:chExt cx="5181718" cy="3579119"/>
          </a:xfrm>
        </p:grpSpPr>
        <p:sp>
          <p:nvSpPr>
            <p:cNvPr id="262" name="직사각형 261">
              <a:extLst>
                <a:ext uri="{FF2B5EF4-FFF2-40B4-BE49-F238E27FC236}">
                  <a16:creationId xmlns:a16="http://schemas.microsoft.com/office/drawing/2014/main" id="{ACBEAEB3-BAAD-400A-81AE-4E4537D25CD3}"/>
                </a:ext>
              </a:extLst>
            </p:cNvPr>
            <p:cNvSpPr/>
            <p:nvPr/>
          </p:nvSpPr>
          <p:spPr>
            <a:xfrm>
              <a:off x="5867282" y="5432088"/>
              <a:ext cx="5181718" cy="3637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Activation Movement (</a:t>
              </a:r>
              <a:r>
                <a:rPr lang="en-US" sz="2400" dirty="0" err="1">
                  <a:solidFill>
                    <a:schemeClr val="tx1"/>
                  </a:solidFill>
                </a:rPr>
                <a:t>AMove</a:t>
              </a:r>
              <a:r>
                <a:rPr lang="en-US" sz="2400" dirty="0">
                  <a:solidFill>
                    <a:schemeClr val="tx1"/>
                  </a:solidFill>
                </a:rPr>
                <a:t>) + NDP</a:t>
              </a: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55E3638-4931-486C-9871-8591AC2B1D23}"/>
                </a:ext>
              </a:extLst>
            </p:cNvPr>
            <p:cNvGrpSpPr/>
            <p:nvPr/>
          </p:nvGrpSpPr>
          <p:grpSpPr>
            <a:xfrm>
              <a:off x="6146636" y="2216767"/>
              <a:ext cx="4432806" cy="2979046"/>
              <a:chOff x="6133576" y="2216767"/>
              <a:chExt cx="4432806" cy="2979046"/>
            </a:xfrm>
          </p:grpSpPr>
          <p:sp>
            <p:nvSpPr>
              <p:cNvPr id="288" name="사각형: 둥근 모서리 82">
                <a:extLst>
                  <a:ext uri="{FF2B5EF4-FFF2-40B4-BE49-F238E27FC236}">
                    <a16:creationId xmlns:a16="http://schemas.microsoft.com/office/drawing/2014/main" id="{4D3F70EC-5268-4CD5-91B3-CC3F7111A64E}"/>
                  </a:ext>
                </a:extLst>
              </p:cNvPr>
              <p:cNvSpPr/>
              <p:nvPr/>
            </p:nvSpPr>
            <p:spPr>
              <a:xfrm>
                <a:off x="8458142" y="2216767"/>
                <a:ext cx="2108240" cy="288638"/>
              </a:xfrm>
              <a:prstGeom prst="roundRect">
                <a:avLst>
                  <a:gd name="adj" fmla="val 724"/>
                </a:avLst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pc="-20" dirty="0">
                    <a:solidFill>
                      <a:schemeClr val="tx1"/>
                    </a:solidFill>
                    <a:latin typeface="Franklin Gothic Book" panose="020B0503020102020204" pitchFamily="34" charset="0"/>
                    <a:cs typeface="Arial" panose="020B0604020202020204" pitchFamily="34" charset="0"/>
                  </a:rPr>
                  <a:t>Memory Device</a:t>
                </a:r>
              </a:p>
            </p:txBody>
          </p:sp>
          <p:sp>
            <p:nvSpPr>
              <p:cNvPr id="284" name="사각형: 둥근 모서리 283">
                <a:extLst>
                  <a:ext uri="{FF2B5EF4-FFF2-40B4-BE49-F238E27FC236}">
                    <a16:creationId xmlns:a16="http://schemas.microsoft.com/office/drawing/2014/main" id="{5B559196-FC25-49EE-B915-D6668A80D22F}"/>
                  </a:ext>
                </a:extLst>
              </p:cNvPr>
              <p:cNvSpPr/>
              <p:nvPr/>
            </p:nvSpPr>
            <p:spPr>
              <a:xfrm>
                <a:off x="6133576" y="2521722"/>
                <a:ext cx="1474011" cy="2674091"/>
              </a:xfrm>
              <a:prstGeom prst="roundRect">
                <a:avLst>
                  <a:gd name="adj" fmla="val 2000"/>
                </a:avLst>
              </a:prstGeom>
              <a:solidFill>
                <a:schemeClr val="bg1">
                  <a:lumMod val="95000"/>
                </a:schemeClr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aseline="-25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85" name="사각형: 둥근 모서리 82">
                <a:extLst>
                  <a:ext uri="{FF2B5EF4-FFF2-40B4-BE49-F238E27FC236}">
                    <a16:creationId xmlns:a16="http://schemas.microsoft.com/office/drawing/2014/main" id="{5624858C-3ED2-4A1F-98C0-B5E35CE5ADFA}"/>
                  </a:ext>
                </a:extLst>
              </p:cNvPr>
              <p:cNvSpPr/>
              <p:nvPr/>
            </p:nvSpPr>
            <p:spPr>
              <a:xfrm>
                <a:off x="6242440" y="2216767"/>
                <a:ext cx="1251577" cy="289729"/>
              </a:xfrm>
              <a:prstGeom prst="roundRect">
                <a:avLst>
                  <a:gd name="adj" fmla="val 724"/>
                </a:avLst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pc="-20" dirty="0">
                    <a:solidFill>
                      <a:schemeClr val="tx1"/>
                    </a:solidFill>
                    <a:latin typeface="Franklin Gothic Book" panose="020B0503020102020204" pitchFamily="34" charset="0"/>
                    <a:cs typeface="Arial" panose="020B0604020202020204" pitchFamily="34" charset="0"/>
                  </a:rPr>
                  <a:t>GPU</a:t>
                </a:r>
              </a:p>
            </p:txBody>
          </p:sp>
          <p:cxnSp>
            <p:nvCxnSpPr>
              <p:cNvPr id="286" name="직선 화살표 연결선 285">
                <a:extLst>
                  <a:ext uri="{FF2B5EF4-FFF2-40B4-BE49-F238E27FC236}">
                    <a16:creationId xmlns:a16="http://schemas.microsoft.com/office/drawing/2014/main" id="{357E9ACE-3581-43C5-8B10-F9757ED6A470}"/>
                  </a:ext>
                </a:extLst>
              </p:cNvPr>
              <p:cNvCxnSpPr>
                <a:cxnSpLocks/>
                <a:stCxn id="290" idx="0"/>
                <a:endCxn id="291" idx="2"/>
              </p:cNvCxnSpPr>
              <p:nvPr/>
            </p:nvCxnSpPr>
            <p:spPr>
              <a:xfrm flipV="1">
                <a:off x="6870606" y="4597323"/>
                <a:ext cx="0" cy="24075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7" name="사각형: 둥근 모서리 286">
                <a:extLst>
                  <a:ext uri="{FF2B5EF4-FFF2-40B4-BE49-F238E27FC236}">
                    <a16:creationId xmlns:a16="http://schemas.microsoft.com/office/drawing/2014/main" id="{F04E3911-C765-47BB-A6E1-A35983E92DA6}"/>
                  </a:ext>
                </a:extLst>
              </p:cNvPr>
              <p:cNvSpPr/>
              <p:nvPr/>
            </p:nvSpPr>
            <p:spPr>
              <a:xfrm>
                <a:off x="8458142" y="2521722"/>
                <a:ext cx="2108240" cy="2674091"/>
              </a:xfrm>
              <a:prstGeom prst="roundRect">
                <a:avLst>
                  <a:gd name="adj" fmla="val 2000"/>
                </a:avLst>
              </a:prstGeom>
              <a:solidFill>
                <a:schemeClr val="bg1">
                  <a:lumMod val="95000"/>
                </a:schemeClr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aseline="-25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0" name="사각형: 둥근 모서리 289">
                <a:extLst>
                  <a:ext uri="{FF2B5EF4-FFF2-40B4-BE49-F238E27FC236}">
                    <a16:creationId xmlns:a16="http://schemas.microsoft.com/office/drawing/2014/main" id="{2F54C2E9-E569-49C4-9080-3C140DB5662F}"/>
                  </a:ext>
                </a:extLst>
              </p:cNvPr>
              <p:cNvSpPr/>
              <p:nvPr/>
            </p:nvSpPr>
            <p:spPr>
              <a:xfrm>
                <a:off x="6247185" y="4838079"/>
                <a:ext cx="1246841" cy="284285"/>
              </a:xfrm>
              <a:prstGeom prst="roundRect">
                <a:avLst>
                  <a:gd name="adj" fmla="val 3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Franklin Gothic Book" panose="020B0503020102020204" pitchFamily="34" charset="0"/>
                    <a:cs typeface="Arial" panose="020B0604020202020204" pitchFamily="34" charset="0"/>
                  </a:rPr>
                  <a:t>Attention</a:t>
                </a:r>
                <a:endParaRPr lang="en-US" baseline="-2500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1" name="사각형: 둥근 모서리 290">
                <a:extLst>
                  <a:ext uri="{FF2B5EF4-FFF2-40B4-BE49-F238E27FC236}">
                    <a16:creationId xmlns:a16="http://schemas.microsoft.com/office/drawing/2014/main" id="{B8B9F127-5635-4DBA-BC4C-03AC228D1B19}"/>
                  </a:ext>
                </a:extLst>
              </p:cNvPr>
              <p:cNvSpPr/>
              <p:nvPr/>
            </p:nvSpPr>
            <p:spPr>
              <a:xfrm>
                <a:off x="6247185" y="3120212"/>
                <a:ext cx="1246841" cy="1477110"/>
              </a:xfrm>
              <a:prstGeom prst="roundRect">
                <a:avLst>
                  <a:gd name="adj" fmla="val 1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aseline="-2500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2" name="사각형: 둥근 모서리 291">
                <a:extLst>
                  <a:ext uri="{FF2B5EF4-FFF2-40B4-BE49-F238E27FC236}">
                    <a16:creationId xmlns:a16="http://schemas.microsoft.com/office/drawing/2014/main" id="{F6F55B79-1B95-482C-9100-D6468F65B654}"/>
                  </a:ext>
                </a:extLst>
              </p:cNvPr>
              <p:cNvSpPr/>
              <p:nvPr/>
            </p:nvSpPr>
            <p:spPr>
              <a:xfrm>
                <a:off x="6301516" y="4304358"/>
                <a:ext cx="1138178" cy="251122"/>
              </a:xfrm>
              <a:prstGeom prst="roundRect">
                <a:avLst>
                  <a:gd name="adj" fmla="val 3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Franklin Gothic Book" panose="020B0503020102020204" pitchFamily="34" charset="0"/>
                    <a:cs typeface="Arial" panose="020B0604020202020204" pitchFamily="34" charset="0"/>
                  </a:rPr>
                  <a:t>Gate</a:t>
                </a:r>
                <a:endParaRPr lang="en-US" baseline="-2500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3" name="사각형: 둥근 모서리 292">
                <a:extLst>
                  <a:ext uri="{FF2B5EF4-FFF2-40B4-BE49-F238E27FC236}">
                    <a16:creationId xmlns:a16="http://schemas.microsoft.com/office/drawing/2014/main" id="{36059973-7E0F-4555-8719-048CDF396F51}"/>
                  </a:ext>
                </a:extLst>
              </p:cNvPr>
              <p:cNvSpPr/>
              <p:nvPr/>
            </p:nvSpPr>
            <p:spPr>
              <a:xfrm>
                <a:off x="6432645" y="3462881"/>
                <a:ext cx="1007049" cy="563079"/>
              </a:xfrm>
              <a:prstGeom prst="roundRect">
                <a:avLst>
                  <a:gd name="adj" fmla="val 3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4" name="사각형: 둥근 모서리 293">
                <a:extLst>
                  <a:ext uri="{FF2B5EF4-FFF2-40B4-BE49-F238E27FC236}">
                    <a16:creationId xmlns:a16="http://schemas.microsoft.com/office/drawing/2014/main" id="{2FC623E1-C487-4B76-961C-180E7D18D822}"/>
                  </a:ext>
                </a:extLst>
              </p:cNvPr>
              <p:cNvSpPr/>
              <p:nvPr/>
            </p:nvSpPr>
            <p:spPr>
              <a:xfrm>
                <a:off x="6369813" y="3569134"/>
                <a:ext cx="1007049" cy="563079"/>
              </a:xfrm>
              <a:prstGeom prst="roundRect">
                <a:avLst>
                  <a:gd name="adj" fmla="val 3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5" name="사각형: 둥근 모서리 294">
                <a:extLst>
                  <a:ext uri="{FF2B5EF4-FFF2-40B4-BE49-F238E27FC236}">
                    <a16:creationId xmlns:a16="http://schemas.microsoft.com/office/drawing/2014/main" id="{E8F36C42-6CBF-4C56-B1D0-28964D8C0C4D}"/>
                  </a:ext>
                </a:extLst>
              </p:cNvPr>
              <p:cNvSpPr/>
              <p:nvPr/>
            </p:nvSpPr>
            <p:spPr>
              <a:xfrm>
                <a:off x="6306981" y="3669998"/>
                <a:ext cx="1007049" cy="563079"/>
              </a:xfrm>
              <a:prstGeom prst="roundRect">
                <a:avLst>
                  <a:gd name="adj" fmla="val 3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  <a:latin typeface="Franklin Gothic Book" panose="020B0503020102020204" pitchFamily="34" charset="0"/>
                    <a:cs typeface="Arial" panose="020B0604020202020204" pitchFamily="34" charset="0"/>
                  </a:rPr>
                  <a:t>Expert FFN</a:t>
                </a:r>
              </a:p>
            </p:txBody>
          </p:sp>
          <p:sp>
            <p:nvSpPr>
              <p:cNvPr id="296" name="사각형: 둥근 모서리 295">
                <a:extLst>
                  <a:ext uri="{FF2B5EF4-FFF2-40B4-BE49-F238E27FC236}">
                    <a16:creationId xmlns:a16="http://schemas.microsoft.com/office/drawing/2014/main" id="{77709D7E-2A52-4694-996F-5082475D6765}"/>
                  </a:ext>
                </a:extLst>
              </p:cNvPr>
              <p:cNvSpPr/>
              <p:nvPr/>
            </p:nvSpPr>
            <p:spPr>
              <a:xfrm>
                <a:off x="6247136" y="3120211"/>
                <a:ext cx="1246841" cy="318970"/>
              </a:xfrm>
              <a:prstGeom prst="roundRect">
                <a:avLst>
                  <a:gd name="adj" fmla="val 922"/>
                </a:avLst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>
                    <a:solidFill>
                      <a:schemeClr val="tx1"/>
                    </a:solidFill>
                    <a:latin typeface="Franklin Gothic Book" panose="020B0503020102020204" pitchFamily="34" charset="0"/>
                    <a:cs typeface="Arial" panose="020B0604020202020204" pitchFamily="34" charset="0"/>
                  </a:rPr>
                  <a:t>MoE</a:t>
                </a:r>
                <a:endParaRPr lang="en-US" baseline="-2500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7" name="사각형: 둥근 모서리 296">
                <a:extLst>
                  <a:ext uri="{FF2B5EF4-FFF2-40B4-BE49-F238E27FC236}">
                    <a16:creationId xmlns:a16="http://schemas.microsoft.com/office/drawing/2014/main" id="{38D35F07-F181-49E5-85B1-7896CF10199D}"/>
                  </a:ext>
                </a:extLst>
              </p:cNvPr>
              <p:cNvSpPr/>
              <p:nvPr/>
            </p:nvSpPr>
            <p:spPr>
              <a:xfrm>
                <a:off x="6247185" y="2595169"/>
                <a:ext cx="1246841" cy="284285"/>
              </a:xfrm>
              <a:prstGeom prst="roundRect">
                <a:avLst>
                  <a:gd name="adj" fmla="val 3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Franklin Gothic Book" panose="020B0503020102020204" pitchFamily="34" charset="0"/>
                    <a:cs typeface="Arial" panose="020B0604020202020204" pitchFamily="34" charset="0"/>
                  </a:rPr>
                  <a:t>Attention</a:t>
                </a:r>
                <a:endParaRPr lang="en-US" baseline="-2500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0" name="사각형: 둥근 모서리 299">
                <a:extLst>
                  <a:ext uri="{FF2B5EF4-FFF2-40B4-BE49-F238E27FC236}">
                    <a16:creationId xmlns:a16="http://schemas.microsoft.com/office/drawing/2014/main" id="{4FAA1E4D-5DA3-4FB3-85D3-AD1D51CE8E9D}"/>
                  </a:ext>
                </a:extLst>
              </p:cNvPr>
              <p:cNvSpPr/>
              <p:nvPr/>
            </p:nvSpPr>
            <p:spPr>
              <a:xfrm>
                <a:off x="8567171" y="3122529"/>
                <a:ext cx="1246841" cy="1178205"/>
              </a:xfrm>
              <a:prstGeom prst="roundRect">
                <a:avLst>
                  <a:gd name="adj" fmla="val 1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aseline="-2500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1" name="사각형: 둥근 모서리 300">
                <a:extLst>
                  <a:ext uri="{FF2B5EF4-FFF2-40B4-BE49-F238E27FC236}">
                    <a16:creationId xmlns:a16="http://schemas.microsoft.com/office/drawing/2014/main" id="{4EE3ED19-C6EB-4801-AC5E-CE7CEEB76853}"/>
                  </a:ext>
                </a:extLst>
              </p:cNvPr>
              <p:cNvSpPr/>
              <p:nvPr/>
            </p:nvSpPr>
            <p:spPr>
              <a:xfrm>
                <a:off x="8752631" y="3465197"/>
                <a:ext cx="1007049" cy="563079"/>
              </a:xfrm>
              <a:prstGeom prst="roundRect">
                <a:avLst>
                  <a:gd name="adj" fmla="val 3000"/>
                </a:avLst>
              </a:prstGeom>
              <a:solidFill>
                <a:srgbClr val="DAE3F3"/>
              </a:solidFill>
              <a:ln w="12700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2" name="사각형: 둥근 모서리 301">
                <a:extLst>
                  <a:ext uri="{FF2B5EF4-FFF2-40B4-BE49-F238E27FC236}">
                    <a16:creationId xmlns:a16="http://schemas.microsoft.com/office/drawing/2014/main" id="{14908E1A-765E-4C5F-852B-C28B4E996FE1}"/>
                  </a:ext>
                </a:extLst>
              </p:cNvPr>
              <p:cNvSpPr/>
              <p:nvPr/>
            </p:nvSpPr>
            <p:spPr>
              <a:xfrm>
                <a:off x="8689799" y="3571450"/>
                <a:ext cx="1007049" cy="563079"/>
              </a:xfrm>
              <a:prstGeom prst="roundRect">
                <a:avLst>
                  <a:gd name="adj" fmla="val 3000"/>
                </a:avLst>
              </a:prstGeom>
              <a:solidFill>
                <a:srgbClr val="DAE3F3"/>
              </a:solidFill>
              <a:ln w="12700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3" name="사각형: 둥근 모서리 302">
                <a:extLst>
                  <a:ext uri="{FF2B5EF4-FFF2-40B4-BE49-F238E27FC236}">
                    <a16:creationId xmlns:a16="http://schemas.microsoft.com/office/drawing/2014/main" id="{247C2A03-9A3B-41DC-8277-B63F02125084}"/>
                  </a:ext>
                </a:extLst>
              </p:cNvPr>
              <p:cNvSpPr/>
              <p:nvPr/>
            </p:nvSpPr>
            <p:spPr>
              <a:xfrm>
                <a:off x="8626967" y="3672315"/>
                <a:ext cx="1007049" cy="563079"/>
              </a:xfrm>
              <a:prstGeom prst="roundRect">
                <a:avLst>
                  <a:gd name="adj" fmla="val 3000"/>
                </a:avLst>
              </a:prstGeom>
              <a:solidFill>
                <a:srgbClr val="DAE3F3"/>
              </a:solidFill>
              <a:ln w="12700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Franklin Gothic Book" panose="020B0503020102020204" pitchFamily="34" charset="0"/>
                    <a:cs typeface="Arial" panose="020B0604020202020204" pitchFamily="34" charset="0"/>
                  </a:rPr>
                  <a:t>Expert FFN</a:t>
                </a:r>
              </a:p>
            </p:txBody>
          </p:sp>
          <p:sp>
            <p:nvSpPr>
              <p:cNvPr id="304" name="사각형: 둥근 모서리 303">
                <a:extLst>
                  <a:ext uri="{FF2B5EF4-FFF2-40B4-BE49-F238E27FC236}">
                    <a16:creationId xmlns:a16="http://schemas.microsoft.com/office/drawing/2014/main" id="{55A0B968-9971-4EA9-BDA8-3D9492F09A51}"/>
                  </a:ext>
                </a:extLst>
              </p:cNvPr>
              <p:cNvSpPr/>
              <p:nvPr/>
            </p:nvSpPr>
            <p:spPr>
              <a:xfrm>
                <a:off x="8567122" y="3122527"/>
                <a:ext cx="1246841" cy="318970"/>
              </a:xfrm>
              <a:prstGeom prst="roundRect">
                <a:avLst>
                  <a:gd name="adj" fmla="val 922"/>
                </a:avLst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>
                    <a:solidFill>
                      <a:schemeClr val="tx1"/>
                    </a:solidFill>
                    <a:latin typeface="Franklin Gothic Book" panose="020B0503020102020204" pitchFamily="34" charset="0"/>
                    <a:cs typeface="Arial" panose="020B0604020202020204" pitchFamily="34" charset="0"/>
                  </a:rPr>
                  <a:t>MoE</a:t>
                </a:r>
                <a:endParaRPr lang="en-US" baseline="-2500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7" name="사각형: 둥근 모서리 306">
                <a:extLst>
                  <a:ext uri="{FF2B5EF4-FFF2-40B4-BE49-F238E27FC236}">
                    <a16:creationId xmlns:a16="http://schemas.microsoft.com/office/drawing/2014/main" id="{730383F5-DC18-45BE-A7A3-05E22107E31E}"/>
                  </a:ext>
                </a:extLst>
              </p:cNvPr>
              <p:cNvSpPr/>
              <p:nvPr/>
            </p:nvSpPr>
            <p:spPr>
              <a:xfrm>
                <a:off x="8566857" y="2594985"/>
                <a:ext cx="1246841" cy="284932"/>
              </a:xfrm>
              <a:prstGeom prst="roundRect">
                <a:avLst>
                  <a:gd name="adj" fmla="val 3000"/>
                </a:avLst>
              </a:prstGeom>
              <a:solidFill>
                <a:schemeClr val="accent2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  <a:latin typeface="Franklin Gothic Book" panose="020B0503020102020204" pitchFamily="34" charset="0"/>
                    <a:cs typeface="Arial" panose="020B0604020202020204" pitchFamily="34" charset="0"/>
                  </a:rPr>
                  <a:t>Activation</a:t>
                </a:r>
                <a:endParaRPr lang="en-US" b="1" baseline="-2500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12" name="사각형: 둥근 모서리 311">
                <a:extLst>
                  <a:ext uri="{FF2B5EF4-FFF2-40B4-BE49-F238E27FC236}">
                    <a16:creationId xmlns:a16="http://schemas.microsoft.com/office/drawing/2014/main" id="{CBE6821E-059C-4F7D-94D6-96AF702BA102}"/>
                  </a:ext>
                </a:extLst>
              </p:cNvPr>
              <p:cNvSpPr/>
              <p:nvPr/>
            </p:nvSpPr>
            <p:spPr>
              <a:xfrm>
                <a:off x="7823227" y="2521717"/>
                <a:ext cx="421772" cy="2674091"/>
              </a:xfrm>
              <a:prstGeom prst="roundRect">
                <a:avLst>
                  <a:gd name="adj" fmla="val 7132"/>
                </a:avLst>
              </a:prstGeom>
              <a:solidFill>
                <a:schemeClr val="bg1">
                  <a:lumMod val="85000"/>
                  <a:alpha val="50000"/>
                </a:schemeClr>
              </a:solidFill>
              <a:ln w="28575">
                <a:solidFill>
                  <a:schemeClr val="bg1">
                    <a:lumMod val="5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lIns="126000" tIns="54000" rIns="126000" bIns="54000" rtlCol="0" anchor="ctr"/>
              <a:lstStyle/>
              <a:p>
                <a:r>
                  <a:rPr lang="en-US" spc="-2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Franklin Gothic Book" panose="020B0503020102020204" pitchFamily="34" charset="0"/>
                    <a:cs typeface="Arial" panose="020B0604020202020204" pitchFamily="34" charset="0"/>
                  </a:rPr>
                  <a:t>PCIe (BW</a:t>
                </a:r>
                <a:r>
                  <a:rPr lang="ko-KR" altLang="en-US" spc="-2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Franklin Gothic Book" panose="020B0503020102020204" pitchFamily="34" charset="0"/>
                    <a:cs typeface="Arial" panose="020B0604020202020204" pitchFamily="34" charset="0"/>
                  </a:rPr>
                  <a:t>↓</a:t>
                </a:r>
                <a:r>
                  <a:rPr lang="en-US" altLang="ko-KR" spc="-2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Franklin Gothic Book" panose="020B0503020102020204" pitchFamily="34" charset="0"/>
                    <a:cs typeface="Arial" panose="020B0604020202020204" pitchFamily="34" charset="0"/>
                  </a:rPr>
                  <a:t>)</a:t>
                </a:r>
                <a:endParaRPr lang="en-US" spc="-2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Franklin Gothic Book" panose="020B05030201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6" name="사각형: 둥근 모서리 65">
                <a:extLst>
                  <a:ext uri="{FF2B5EF4-FFF2-40B4-BE49-F238E27FC236}">
                    <a16:creationId xmlns:a16="http://schemas.microsoft.com/office/drawing/2014/main" id="{C427F225-B053-4558-87B3-71A040E6FF3F}"/>
                  </a:ext>
                </a:extLst>
              </p:cNvPr>
              <p:cNvSpPr/>
              <p:nvPr/>
            </p:nvSpPr>
            <p:spPr>
              <a:xfrm>
                <a:off x="8566857" y="4837432"/>
                <a:ext cx="1246841" cy="284932"/>
              </a:xfrm>
              <a:prstGeom prst="roundRect">
                <a:avLst>
                  <a:gd name="adj" fmla="val 3000"/>
                </a:avLst>
              </a:prstGeom>
              <a:solidFill>
                <a:schemeClr val="accent2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  <a:latin typeface="Franklin Gothic Book" panose="020B0503020102020204" pitchFamily="34" charset="0"/>
                    <a:cs typeface="Arial" panose="020B0604020202020204" pitchFamily="34" charset="0"/>
                  </a:rPr>
                  <a:t>Activation</a:t>
                </a:r>
                <a:endParaRPr lang="en-US" b="1" baseline="-25000" dirty="0">
                  <a:solidFill>
                    <a:schemeClr val="tx1"/>
                  </a:solidFill>
                  <a:latin typeface="Franklin Gothic Book" panose="020B05030201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06" name="직선 화살표 연결선 305">
                <a:extLst>
                  <a:ext uri="{FF2B5EF4-FFF2-40B4-BE49-F238E27FC236}">
                    <a16:creationId xmlns:a16="http://schemas.microsoft.com/office/drawing/2014/main" id="{ECF208EA-3B5B-4F76-AB3E-BBE10DEEF47B}"/>
                  </a:ext>
                </a:extLst>
              </p:cNvPr>
              <p:cNvCxnSpPr>
                <a:cxnSpLocks/>
                <a:stCxn id="300" idx="3"/>
              </p:cNvCxnSpPr>
              <p:nvPr/>
            </p:nvCxnSpPr>
            <p:spPr>
              <a:xfrm>
                <a:off x="9814012" y="3711632"/>
                <a:ext cx="233354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0" name="사각형: 둥근 모서리 82">
                <a:extLst>
                  <a:ext uri="{FF2B5EF4-FFF2-40B4-BE49-F238E27FC236}">
                    <a16:creationId xmlns:a16="http://schemas.microsoft.com/office/drawing/2014/main" id="{CE0B962B-F8BB-4F36-82B6-04FFCF85CFDE}"/>
                  </a:ext>
                </a:extLst>
              </p:cNvPr>
              <p:cNvSpPr/>
              <p:nvPr/>
            </p:nvSpPr>
            <p:spPr>
              <a:xfrm>
                <a:off x="10042081" y="2596802"/>
                <a:ext cx="442489" cy="2527564"/>
              </a:xfrm>
              <a:prstGeom prst="roundRect">
                <a:avLst>
                  <a:gd name="adj" fmla="val 724"/>
                </a:avLst>
              </a:prstGeom>
              <a:solidFill>
                <a:schemeClr val="accent2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lIns="0" tIns="0" rIns="0" bIns="0" rtlCol="0" anchor="ctr"/>
              <a:lstStyle/>
              <a:p>
                <a:pPr algn="ctr"/>
                <a:r>
                  <a:rPr lang="en-US" b="1" spc="-20" dirty="0">
                    <a:solidFill>
                      <a:schemeClr val="tx1"/>
                    </a:solidFill>
                    <a:latin typeface="Franklin Gothic Book" panose="020B0503020102020204" pitchFamily="34" charset="0"/>
                    <a:cs typeface="Arial" panose="020B0604020202020204" pitchFamily="34" charset="0"/>
                  </a:rPr>
                  <a:t>Near-Data Processing</a:t>
                </a:r>
              </a:p>
            </p:txBody>
          </p:sp>
        </p:grpSp>
      </p:grpSp>
      <p:sp>
        <p:nvSpPr>
          <p:cNvPr id="57" name="폭발: 8pt 56">
            <a:extLst>
              <a:ext uri="{FF2B5EF4-FFF2-40B4-BE49-F238E27FC236}">
                <a16:creationId xmlns:a16="http://schemas.microsoft.com/office/drawing/2014/main" id="{3BCD8087-F1DB-43A5-80F7-679BE4F1E798}"/>
              </a:ext>
            </a:extLst>
          </p:cNvPr>
          <p:cNvSpPr/>
          <p:nvPr/>
        </p:nvSpPr>
        <p:spPr>
          <a:xfrm>
            <a:off x="3005521" y="3750754"/>
            <a:ext cx="765237" cy="587034"/>
          </a:xfrm>
          <a:prstGeom prst="irregularSeal1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761BB47-A086-4F8C-90B2-35FA1A7D44B3}"/>
              </a:ext>
            </a:extLst>
          </p:cNvPr>
          <p:cNvGrpSpPr/>
          <p:nvPr/>
        </p:nvGrpSpPr>
        <p:grpSpPr>
          <a:xfrm>
            <a:off x="7452754" y="2786046"/>
            <a:ext cx="2602289" cy="2242585"/>
            <a:chOff x="7452754" y="2786046"/>
            <a:chExt cx="2602289" cy="2242585"/>
          </a:xfrm>
        </p:grpSpPr>
        <p:cxnSp>
          <p:nvCxnSpPr>
            <p:cNvPr id="298" name="연결선: 구부러짐 297">
              <a:extLst>
                <a:ext uri="{FF2B5EF4-FFF2-40B4-BE49-F238E27FC236}">
                  <a16:creationId xmlns:a16="http://schemas.microsoft.com/office/drawing/2014/main" id="{24A5D04D-85AA-48AF-A6FA-A72372435B52}"/>
                </a:ext>
              </a:extLst>
            </p:cNvPr>
            <p:cNvCxnSpPr>
              <a:cxnSpLocks/>
              <a:stCxn id="292" idx="3"/>
              <a:endCxn id="66" idx="1"/>
            </p:cNvCxnSpPr>
            <p:nvPr/>
          </p:nvCxnSpPr>
          <p:spPr>
            <a:xfrm>
              <a:off x="7452754" y="4478652"/>
              <a:ext cx="1127163" cy="549979"/>
            </a:xfrm>
            <a:prstGeom prst="curvedConnector3">
              <a:avLst>
                <a:gd name="adj1" fmla="val 50000"/>
              </a:avLst>
            </a:prstGeom>
            <a:ln w="381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연결선: 구부러짐 298">
              <a:extLst>
                <a:ext uri="{FF2B5EF4-FFF2-40B4-BE49-F238E27FC236}">
                  <a16:creationId xmlns:a16="http://schemas.microsoft.com/office/drawing/2014/main" id="{341EBD54-BA56-4DB7-9581-4C9F1958DB17}"/>
                </a:ext>
              </a:extLst>
            </p:cNvPr>
            <p:cNvCxnSpPr>
              <a:cxnSpLocks/>
              <a:stCxn id="307" idx="1"/>
              <a:endCxn id="297" idx="3"/>
            </p:cNvCxnSpPr>
            <p:nvPr/>
          </p:nvCxnSpPr>
          <p:spPr>
            <a:xfrm rot="10800000">
              <a:off x="7507087" y="2786046"/>
              <a:ext cx="1072831" cy="139"/>
            </a:xfrm>
            <a:prstGeom prst="curvedConnector3">
              <a:avLst>
                <a:gd name="adj1" fmla="val 50000"/>
              </a:avLst>
            </a:prstGeom>
            <a:ln w="381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직선 화살표 연결선 307">
              <a:extLst>
                <a:ext uri="{FF2B5EF4-FFF2-40B4-BE49-F238E27FC236}">
                  <a16:creationId xmlns:a16="http://schemas.microsoft.com/office/drawing/2014/main" id="{6160204F-8B24-4D3E-BF95-85818A519FAE}"/>
                </a:ext>
              </a:extLst>
            </p:cNvPr>
            <p:cNvCxnSpPr>
              <a:cxnSpLocks/>
              <a:stCxn id="66" idx="3"/>
            </p:cNvCxnSpPr>
            <p:nvPr/>
          </p:nvCxnSpPr>
          <p:spPr>
            <a:xfrm>
              <a:off x="9826758" y="5028631"/>
              <a:ext cx="228069" cy="0"/>
            </a:xfrm>
            <a:prstGeom prst="straightConnector1">
              <a:avLst/>
            </a:prstGeom>
            <a:ln w="38100">
              <a:solidFill>
                <a:srgbClr val="C55A1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직선 화살표 연결선 308">
              <a:extLst>
                <a:ext uri="{FF2B5EF4-FFF2-40B4-BE49-F238E27FC236}">
                  <a16:creationId xmlns:a16="http://schemas.microsoft.com/office/drawing/2014/main" id="{90237E38-FCAC-486A-A7DF-B5C8BE0A1B9E}"/>
                </a:ext>
              </a:extLst>
            </p:cNvPr>
            <p:cNvCxnSpPr>
              <a:cxnSpLocks/>
              <a:endCxn id="307" idx="3"/>
            </p:cNvCxnSpPr>
            <p:nvPr/>
          </p:nvCxnSpPr>
          <p:spPr>
            <a:xfrm flipH="1">
              <a:off x="9826758" y="2786185"/>
              <a:ext cx="228285" cy="0"/>
            </a:xfrm>
            <a:prstGeom prst="straightConnector1">
              <a:avLst/>
            </a:prstGeom>
            <a:ln w="38100">
              <a:solidFill>
                <a:srgbClr val="C55A1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  <p:extLst>
      <p:ext uri="{BB962C8B-B14F-4D97-AF65-F5344CB8AC3E}">
        <p14:creationId xmlns:p14="http://schemas.microsoft.com/office/powerpoint/2010/main" val="3129015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5|10.8|6.9|10.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8|33.7|9.9|12.8|10.3|23.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5.3|14|13.2|3.9|12.5|6|9.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.9|19.8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8|11|5.8|25.2|30.9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13.9|24.5|15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8|9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9|13.9|10.1|4|1.2|1.4|9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4|5.2|10.1|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|11.4|7.2|12|9.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2|10.6|6.1|9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9|7.2|7.2|11.9|17.5"/>
</p:tagLst>
</file>

<file path=ppt/theme/theme1.xml><?xml version="1.0" encoding="utf-8"?>
<a:theme xmlns:a="http://schemas.openxmlformats.org/drawingml/2006/main" name="Office Theme">
  <a:themeElements>
    <a:clrScheme name="DAC 2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A5DDEE"/>
      </a:accent1>
      <a:accent2>
        <a:srgbClr val="ED7D31"/>
      </a:accent2>
      <a:accent3>
        <a:srgbClr val="C2D833"/>
      </a:accent3>
      <a:accent4>
        <a:srgbClr val="BFDCE0"/>
      </a:accent4>
      <a:accent5>
        <a:srgbClr val="8CCDA3"/>
      </a:accent5>
      <a:accent6>
        <a:srgbClr val="00769E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C_988440-22_ConfPPT" id="{6CFC76B5-DB0D-744B-9489-9CA543BDAB82}" vid="{DFBF51DB-2589-AD47-9D9D-4E54BCE0956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13315</TotalTime>
  <Words>3101</Words>
  <Application>Microsoft Office PowerPoint</Application>
  <PresentationFormat>와이드스크린</PresentationFormat>
  <Paragraphs>733</Paragraphs>
  <Slides>21</Slides>
  <Notes>19</Notes>
  <HiddenSlides>3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9" baseType="lpstr">
      <vt:lpstr>Söhne</vt:lpstr>
      <vt:lpstr>Arial</vt:lpstr>
      <vt:lpstr>Calibri</vt:lpstr>
      <vt:lpstr>Cambria Math</vt:lpstr>
      <vt:lpstr>Franklin Gothic Book</vt:lpstr>
      <vt:lpstr>Franklin Gothic Medium</vt:lpstr>
      <vt:lpstr>Wingdings 2</vt:lpstr>
      <vt:lpstr>Office Theme</vt:lpstr>
      <vt:lpstr>MoNDE: Mixture of Near-Data Experts for Large-Scale Sparse Models</vt:lpstr>
      <vt:lpstr>Large Language Models in our Daily Lives</vt:lpstr>
      <vt:lpstr>Large Language Models in our Daily Lives</vt:lpstr>
      <vt:lpstr>Mixture-of-Experts (MoE)</vt:lpstr>
      <vt:lpstr>Mixture-of-Experts (MoE)</vt:lpstr>
      <vt:lpstr>Existing Solution : Expert Parallelism</vt:lpstr>
      <vt:lpstr>Existing Solution : Expert Parallelism</vt:lpstr>
      <vt:lpstr>Existing Solution : Expert Offloading</vt:lpstr>
      <vt:lpstr>Key Insight : Activations are Cheaper to Move</vt:lpstr>
      <vt:lpstr>MoNDE : Mixture of Near-Data Experts</vt:lpstr>
      <vt:lpstr>MoNDE Execution Flow</vt:lpstr>
      <vt:lpstr>GPU-MoNDE Load-balancing</vt:lpstr>
      <vt:lpstr>GPU-MoNDE Load-balancing</vt:lpstr>
      <vt:lpstr>GPU-MoNDE Load-balancing</vt:lpstr>
      <vt:lpstr>Evaluation Setting</vt:lpstr>
      <vt:lpstr>Evaluation</vt:lpstr>
      <vt:lpstr>Conclusion</vt:lpstr>
      <vt:lpstr>Thank you!</vt:lpstr>
      <vt:lpstr>GPU-MoNDE Communication</vt:lpstr>
      <vt:lpstr>Modifying the Load-balance Formula</vt:lpstr>
      <vt:lpstr>Formulation of GPU and MoNDE Workflow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Punsalan, Ben</dc:creator>
  <cp:lastModifiedBy>Sekwon</cp:lastModifiedBy>
  <cp:revision>759</cp:revision>
  <dcterms:created xsi:type="dcterms:W3CDTF">2022-10-11T16:50:48Z</dcterms:created>
  <dcterms:modified xsi:type="dcterms:W3CDTF">2024-05-31T00:53:46Z</dcterms:modified>
</cp:coreProperties>
</file>

<file path=docProps/thumbnail.jpeg>
</file>